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9" r:id="rId3"/>
    <p:sldId id="284" r:id="rId4"/>
    <p:sldId id="302" r:id="rId5"/>
    <p:sldId id="279" r:id="rId6"/>
    <p:sldId id="301" r:id="rId7"/>
    <p:sldId id="287" r:id="rId8"/>
    <p:sldId id="280" r:id="rId9"/>
    <p:sldId id="257" r:id="rId10"/>
    <p:sldId id="290" r:id="rId11"/>
    <p:sldId id="300" r:id="rId12"/>
    <p:sldId id="288" r:id="rId13"/>
    <p:sldId id="294" r:id="rId14"/>
    <p:sldId id="286" r:id="rId15"/>
    <p:sldId id="297" r:id="rId16"/>
    <p:sldId id="276" r:id="rId17"/>
    <p:sldId id="281" r:id="rId18"/>
    <p:sldId id="292" r:id="rId19"/>
    <p:sldId id="293" r:id="rId20"/>
    <p:sldId id="268" r:id="rId21"/>
    <p:sldId id="296" r:id="rId22"/>
    <p:sldId id="278" r:id="rId23"/>
    <p:sldId id="274" r:id="rId24"/>
    <p:sldId id="299" r:id="rId25"/>
    <p:sldId id="298" r:id="rId26"/>
    <p:sldId id="282" r:id="rId27"/>
    <p:sldId id="283" r:id="rId28"/>
    <p:sldId id="285" r:id="rId29"/>
    <p:sldId id="275" r:id="rId30"/>
    <p:sldId id="303" r:id="rId31"/>
    <p:sldId id="295" r:id="rId32"/>
    <p:sldId id="291" r:id="rId33"/>
    <p:sldId id="277" r:id="rId34"/>
    <p:sldId id="306" r:id="rId35"/>
    <p:sldId id="305" r:id="rId36"/>
    <p:sldId id="30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4660"/>
  </p:normalViewPr>
  <p:slideViewPr>
    <p:cSldViewPr snapToGrid="0">
      <p:cViewPr>
        <p:scale>
          <a:sx n="78" d="100"/>
          <a:sy n="78" d="100"/>
        </p:scale>
        <p:origin x="72" y="303"/>
      </p:cViewPr>
      <p:guideLst/>
    </p:cSldViewPr>
  </p:slideViewPr>
  <p:notesTextViewPr>
    <p:cViewPr>
      <p:scale>
        <a:sx n="1" d="1"/>
        <a:sy n="1" d="1"/>
      </p:scale>
      <p:origin x="0" y="0"/>
    </p:cViewPr>
  </p:notesTextViewPr>
  <p:sorterViewPr>
    <p:cViewPr>
      <p:scale>
        <a:sx n="100" d="100"/>
        <a:sy n="100" d="100"/>
      </p:scale>
      <p:origin x="0" y="-990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6D209-ACD5-4819-AD70-EE67F335CB15}" type="datetimeFigureOut">
              <a:rPr lang="en-US" smtClean="0"/>
              <a:t>9/6/2025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FDFD6E-6E2B-4E4C-BC71-7E9B08572E02}" type="slidenum">
              <a:rPr lang="en-US" smtClean="0"/>
              <a:t>‹#›</a:t>
            </a:fld>
            <a:endParaRPr lang="en-US"/>
          </a:p>
        </p:txBody>
      </p:sp>
    </p:spTree>
    <p:extLst>
      <p:ext uri="{BB962C8B-B14F-4D97-AF65-F5344CB8AC3E}">
        <p14:creationId xmlns:p14="http://schemas.microsoft.com/office/powerpoint/2010/main" val="254120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indicate year of first flight!</a:t>
            </a:r>
          </a:p>
        </p:txBody>
      </p:sp>
      <p:sp>
        <p:nvSpPr>
          <p:cNvPr id="4" name="Slide Number Placeholder 3"/>
          <p:cNvSpPr>
            <a:spLocks noGrp="1"/>
          </p:cNvSpPr>
          <p:nvPr>
            <p:ph type="sldNum" sz="quarter" idx="5"/>
          </p:nvPr>
        </p:nvSpPr>
        <p:spPr/>
        <p:txBody>
          <a:bodyPr/>
          <a:lstStyle/>
          <a:p>
            <a:fld id="{8FFDFD6E-6E2B-4E4C-BC71-7E9B08572E02}" type="slidenum">
              <a:rPr lang="en-US" smtClean="0"/>
              <a:t>1</a:t>
            </a:fld>
            <a:endParaRPr lang="en-US"/>
          </a:p>
        </p:txBody>
      </p:sp>
    </p:spTree>
    <p:extLst>
      <p:ext uri="{BB962C8B-B14F-4D97-AF65-F5344CB8AC3E}">
        <p14:creationId xmlns:p14="http://schemas.microsoft.com/office/powerpoint/2010/main" val="1159097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 effect aircraft of the KM ekranoplan lineage, Alexeyev design</a:t>
            </a:r>
          </a:p>
        </p:txBody>
      </p:sp>
      <p:sp>
        <p:nvSpPr>
          <p:cNvPr id="4" name="Slide Number Placeholder 3"/>
          <p:cNvSpPr>
            <a:spLocks noGrp="1"/>
          </p:cNvSpPr>
          <p:nvPr>
            <p:ph type="sldNum" sz="quarter" idx="5"/>
          </p:nvPr>
        </p:nvSpPr>
        <p:spPr/>
        <p:txBody>
          <a:bodyPr/>
          <a:lstStyle/>
          <a:p>
            <a:fld id="{8FFDFD6E-6E2B-4E4C-BC71-7E9B08572E02}" type="slidenum">
              <a:rPr lang="en-US" smtClean="0"/>
              <a:t>21</a:t>
            </a:fld>
            <a:endParaRPr lang="en-US"/>
          </a:p>
        </p:txBody>
      </p:sp>
    </p:spTree>
    <p:extLst>
      <p:ext uri="{BB962C8B-B14F-4D97-AF65-F5344CB8AC3E}">
        <p14:creationId xmlns:p14="http://schemas.microsoft.com/office/powerpoint/2010/main" val="231464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Long-Ez is a slightly larger version of Var-EZ (first flight 1979)</a:t>
            </a:r>
          </a:p>
        </p:txBody>
      </p:sp>
      <p:sp>
        <p:nvSpPr>
          <p:cNvPr id="4" name="Slide Number Placeholder 3"/>
          <p:cNvSpPr>
            <a:spLocks noGrp="1"/>
          </p:cNvSpPr>
          <p:nvPr>
            <p:ph type="sldNum" sz="quarter" idx="5"/>
          </p:nvPr>
        </p:nvSpPr>
        <p:spPr/>
        <p:txBody>
          <a:bodyPr/>
          <a:lstStyle/>
          <a:p>
            <a:fld id="{8FFDFD6E-6E2B-4E4C-BC71-7E9B08572E02}" type="slidenum">
              <a:rPr lang="en-US" smtClean="0"/>
              <a:t>24</a:t>
            </a:fld>
            <a:endParaRPr lang="en-US"/>
          </a:p>
        </p:txBody>
      </p:sp>
    </p:spTree>
    <p:extLst>
      <p:ext uri="{BB962C8B-B14F-4D97-AF65-F5344CB8AC3E}">
        <p14:creationId xmlns:p14="http://schemas.microsoft.com/office/powerpoint/2010/main" val="240764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 Alpha Research Vehicle</a:t>
            </a:r>
            <a:r>
              <a:rPr lang="en-US" dirty="0"/>
              <a:t>!! </a:t>
            </a:r>
            <a:r>
              <a:rPr lang="en-US" sz="1200" b="0" i="0" kern="1200" dirty="0">
                <a:solidFill>
                  <a:schemeClr val="tx1"/>
                </a:solidFill>
                <a:effectLst/>
                <a:latin typeface="+mn-lt"/>
                <a:ea typeface="+mn-ea"/>
                <a:cs typeface="+mn-cs"/>
              </a:rPr>
              <a:t>Demonstrated capabilities included stable flight at approximately 70 degrees angle of attack (previous maximum was 55 degrees) and rolling at high rates at 65 degrees angle of attack. Controlled rolling would have been nearly impossible above 35 degrees without vectoring.</a:t>
            </a:r>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30</a:t>
            </a:fld>
            <a:endParaRPr lang="en-US"/>
          </a:p>
        </p:txBody>
      </p:sp>
    </p:spTree>
    <p:extLst>
      <p:ext uri="{BB962C8B-B14F-4D97-AF65-F5344CB8AC3E}">
        <p14:creationId xmlns:p14="http://schemas.microsoft.com/office/powerpoint/2010/main" val="2280159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floatplane piston engine speed record (440 mph, </a:t>
            </a:r>
            <a:r>
              <a:rPr lang="en-US" sz="1200" b="0" i="0" kern="1200" dirty="0">
                <a:solidFill>
                  <a:schemeClr val="tx1"/>
                </a:solidFill>
                <a:effectLst/>
                <a:latin typeface="+mn-lt"/>
                <a:ea typeface="+mn-ea"/>
                <a:cs typeface="+mn-cs"/>
              </a:rPr>
              <a:t>709 </a:t>
            </a:r>
            <a:r>
              <a:rPr lang="en-US" sz="1200" b="0" i="0" kern="1200" dirty="0" err="1">
                <a:solidFill>
                  <a:schemeClr val="tx1"/>
                </a:solidFill>
                <a:effectLst/>
                <a:latin typeface="+mn-lt"/>
                <a:ea typeface="+mn-ea"/>
                <a:cs typeface="+mn-cs"/>
              </a:rPr>
              <a:t>kmh</a:t>
            </a:r>
            <a:r>
              <a:rPr lang="en-US" sz="1200" b="0" i="0" kern="1200" dirty="0">
                <a:solidFill>
                  <a:schemeClr val="tx1"/>
                </a:solidFill>
                <a:effectLst/>
                <a:latin typeface="+mn-lt"/>
                <a:ea typeface="+mn-ea"/>
                <a:cs typeface="+mn-cs"/>
              </a:rPr>
              <a:t>), two two-bladed counter rotating props, </a:t>
            </a:r>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2</a:t>
            </a:fld>
            <a:endParaRPr lang="en-US"/>
          </a:p>
        </p:txBody>
      </p:sp>
    </p:spTree>
    <p:extLst>
      <p:ext uri="{BB962C8B-B14F-4D97-AF65-F5344CB8AC3E}">
        <p14:creationId xmlns:p14="http://schemas.microsoft.com/office/powerpoint/2010/main" val="1187497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Flying car!</a:t>
            </a:r>
          </a:p>
        </p:txBody>
      </p:sp>
      <p:sp>
        <p:nvSpPr>
          <p:cNvPr id="4" name="Slide Number Placeholder 3"/>
          <p:cNvSpPr>
            <a:spLocks noGrp="1"/>
          </p:cNvSpPr>
          <p:nvPr>
            <p:ph type="sldNum" sz="quarter" idx="5"/>
          </p:nvPr>
        </p:nvSpPr>
        <p:spPr/>
        <p:txBody>
          <a:bodyPr/>
          <a:lstStyle/>
          <a:p>
            <a:fld id="{8FFDFD6E-6E2B-4E4C-BC71-7E9B08572E02}" type="slidenum">
              <a:rPr lang="en-US" smtClean="0"/>
              <a:t>4</a:t>
            </a:fld>
            <a:endParaRPr lang="en-US"/>
          </a:p>
        </p:txBody>
      </p:sp>
    </p:spTree>
    <p:extLst>
      <p:ext uri="{BB962C8B-B14F-4D97-AF65-F5344CB8AC3E}">
        <p14:creationId xmlns:p14="http://schemas.microsoft.com/office/powerpoint/2010/main" val="1922327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Constellation first flew in 1943</a:t>
            </a:r>
          </a:p>
        </p:txBody>
      </p:sp>
      <p:sp>
        <p:nvSpPr>
          <p:cNvPr id="4" name="Slide Number Placeholder 3"/>
          <p:cNvSpPr>
            <a:spLocks noGrp="1"/>
          </p:cNvSpPr>
          <p:nvPr>
            <p:ph type="sldNum" sz="quarter" idx="5"/>
          </p:nvPr>
        </p:nvSpPr>
        <p:spPr/>
        <p:txBody>
          <a:bodyPr/>
          <a:lstStyle/>
          <a:p>
            <a:fld id="{8FFDFD6E-6E2B-4E4C-BC71-7E9B08572E02}" type="slidenum">
              <a:rPr lang="en-US" smtClean="0"/>
              <a:t>7</a:t>
            </a:fld>
            <a:endParaRPr lang="en-US"/>
          </a:p>
        </p:txBody>
      </p:sp>
    </p:spTree>
    <p:extLst>
      <p:ext uri="{BB962C8B-B14F-4D97-AF65-F5344CB8AC3E}">
        <p14:creationId xmlns:p14="http://schemas.microsoft.com/office/powerpoint/2010/main" val="45550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11</a:t>
            </a:fld>
            <a:endParaRPr lang="en-US"/>
          </a:p>
        </p:txBody>
      </p:sp>
    </p:spTree>
    <p:extLst>
      <p:ext uri="{BB962C8B-B14F-4D97-AF65-F5344CB8AC3E}">
        <p14:creationId xmlns:p14="http://schemas.microsoft.com/office/powerpoint/2010/main" val="2865061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highest speed ever recorded by a crewed, powered aircraft at Mach 6.7 (4,520 miles per hour (7,274 km/h; 2,021 m/s) in 1968. Program pioneered blunt nose design for </a:t>
            </a:r>
            <a:r>
              <a:rPr lang="en-US" sz="1200" b="0" i="0" kern="1200" dirty="0" err="1">
                <a:solidFill>
                  <a:schemeClr val="tx1"/>
                </a:solidFill>
                <a:effectLst/>
                <a:latin typeface="+mn-lt"/>
                <a:ea typeface="+mn-ea"/>
                <a:cs typeface="+mn-cs"/>
              </a:rPr>
              <a:t>hypersonics</a:t>
            </a:r>
            <a:r>
              <a:rPr lang="en-US" sz="1200" b="0" i="0" kern="1200" dirty="0">
                <a:solidFill>
                  <a:schemeClr val="tx1"/>
                </a:solidFill>
                <a:effectLst/>
                <a:latin typeface="+mn-lt"/>
                <a:ea typeface="+mn-ea"/>
                <a:cs typeface="+mn-cs"/>
              </a:rPr>
              <a:t> (space shuttle)</a:t>
            </a:r>
          </a:p>
          <a:p>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13</a:t>
            </a:fld>
            <a:endParaRPr lang="en-US"/>
          </a:p>
        </p:txBody>
      </p:sp>
    </p:spTree>
    <p:extLst>
      <p:ext uri="{BB962C8B-B14F-4D97-AF65-F5344CB8AC3E}">
        <p14:creationId xmlns:p14="http://schemas.microsoft.com/office/powerpoint/2010/main" val="48997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A-12 first flew in 1962!</a:t>
            </a:r>
          </a:p>
        </p:txBody>
      </p:sp>
      <p:sp>
        <p:nvSpPr>
          <p:cNvPr id="4" name="Slide Number Placeholder 3"/>
          <p:cNvSpPr>
            <a:spLocks noGrp="1"/>
          </p:cNvSpPr>
          <p:nvPr>
            <p:ph type="sldNum" sz="quarter" idx="5"/>
          </p:nvPr>
        </p:nvSpPr>
        <p:spPr/>
        <p:txBody>
          <a:bodyPr/>
          <a:lstStyle/>
          <a:p>
            <a:fld id="{8FFDFD6E-6E2B-4E4C-BC71-7E9B08572E02}" type="slidenum">
              <a:rPr lang="en-US" smtClean="0"/>
              <a:t>14</a:t>
            </a:fld>
            <a:endParaRPr lang="en-US"/>
          </a:p>
        </p:txBody>
      </p:sp>
    </p:spTree>
    <p:extLst>
      <p:ext uri="{BB962C8B-B14F-4D97-AF65-F5344CB8AC3E}">
        <p14:creationId xmlns:p14="http://schemas.microsoft.com/office/powerpoint/2010/main" val="3037442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largest helicopter ever built, 105,000 kg (231,485 </a:t>
            </a:r>
            <a:r>
              <a:rPr lang="en-US" sz="1200" b="0" i="0" kern="1200" dirty="0" err="1">
                <a:solidFill>
                  <a:schemeClr val="tx1"/>
                </a:solidFill>
                <a:effectLst/>
                <a:latin typeface="+mn-lt"/>
                <a:ea typeface="+mn-ea"/>
                <a:cs typeface="+mn-cs"/>
              </a:rPr>
              <a:t>lb</a:t>
            </a:r>
            <a:r>
              <a:rPr lang="en-US" sz="1200" b="0" i="0" kern="1200" dirty="0">
                <a:solidFill>
                  <a:schemeClr val="tx1"/>
                </a:solidFill>
                <a:effectLst/>
                <a:latin typeface="+mn-lt"/>
                <a:ea typeface="+mn-ea"/>
                <a:cs typeface="+mn-cs"/>
              </a:rPr>
              <a:t>) MGTOW!, u</a:t>
            </a:r>
            <a:r>
              <a:rPr lang="en-US" dirty="0"/>
              <a:t>nsuccessful 1967 flight, </a:t>
            </a:r>
          </a:p>
        </p:txBody>
      </p:sp>
      <p:sp>
        <p:nvSpPr>
          <p:cNvPr id="4" name="Slide Number Placeholder 3"/>
          <p:cNvSpPr>
            <a:spLocks noGrp="1"/>
          </p:cNvSpPr>
          <p:nvPr>
            <p:ph type="sldNum" sz="quarter" idx="5"/>
          </p:nvPr>
        </p:nvSpPr>
        <p:spPr/>
        <p:txBody>
          <a:bodyPr/>
          <a:lstStyle/>
          <a:p>
            <a:fld id="{8FFDFD6E-6E2B-4E4C-BC71-7E9B08572E02}" type="slidenum">
              <a:rPr lang="en-US" smtClean="0"/>
              <a:t>18</a:t>
            </a:fld>
            <a:endParaRPr lang="en-US"/>
          </a:p>
        </p:txBody>
      </p:sp>
    </p:spTree>
    <p:extLst>
      <p:ext uri="{BB962C8B-B14F-4D97-AF65-F5344CB8AC3E}">
        <p14:creationId xmlns:p14="http://schemas.microsoft.com/office/powerpoint/2010/main" val="395036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Testbed for Tu-144 tailless delta wings </a:t>
            </a:r>
          </a:p>
        </p:txBody>
      </p:sp>
      <p:sp>
        <p:nvSpPr>
          <p:cNvPr id="4" name="Slide Number Placeholder 3"/>
          <p:cNvSpPr>
            <a:spLocks noGrp="1"/>
          </p:cNvSpPr>
          <p:nvPr>
            <p:ph type="sldNum" sz="quarter" idx="5"/>
          </p:nvPr>
        </p:nvSpPr>
        <p:spPr/>
        <p:txBody>
          <a:bodyPr/>
          <a:lstStyle/>
          <a:p>
            <a:fld id="{8FFDFD6E-6E2B-4E4C-BC71-7E9B08572E02}" type="slidenum">
              <a:rPr lang="en-US" smtClean="0"/>
              <a:t>19</a:t>
            </a:fld>
            <a:endParaRPr lang="en-US"/>
          </a:p>
        </p:txBody>
      </p:sp>
    </p:spTree>
    <p:extLst>
      <p:ext uri="{BB962C8B-B14F-4D97-AF65-F5344CB8AC3E}">
        <p14:creationId xmlns:p14="http://schemas.microsoft.com/office/powerpoint/2010/main" val="610179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940A-E93C-C1DD-2B6A-DA088EF317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8996AD-83E9-4165-8E82-3B0883D85E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C9417-75B7-99CA-D930-49861B230C1C}"/>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276E0C8F-4FD1-7FF7-B41E-34F2C9709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76A79-A456-C480-047A-6C9ADA22C32E}"/>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143113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35D0D-3DEA-E424-B756-E0D8B954C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CA5149-E685-3A63-F26E-F4E87B0B1D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2A518-B257-3EBA-953F-EC22BF38C769}"/>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3DD71482-6491-2A3B-CCEB-FCFD80E75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ACF65-3E4C-2BAF-7E46-458E36FE30F9}"/>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63504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8DBE0-B435-13F0-AFF8-149C07DA5D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3DF24D-476F-719C-120E-29957C7520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B392CA-D5DB-FF4B-46A2-55D4638E3065}"/>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4910E864-FD8F-3A5C-83A8-25BE9B925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343D7-CEF5-DC1B-C660-D018358CD716}"/>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3634091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D66E-A6FB-41F6-CC4B-190808CC26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23471-1C26-5D12-A84B-D2A22DC059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1A239-89C7-C1D8-84D3-91787877FFBF}"/>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9879B057-D46A-B2FB-60CE-280827DF0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85E28-1576-2807-3044-D739DE7D3FB6}"/>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855582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2BCF-44C2-9556-8868-58FA1957B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A55E71-18FB-B462-8287-5054042816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33834C-7CC3-28C6-7DC3-B5BB4962A2C8}"/>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69661A0D-8239-47D1-1D41-2C2DA275C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E03FE-2C79-2A8A-051A-C51214BA7519}"/>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2401590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2257-5638-80F5-8C4E-94ED2BDF06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4E02FD-0C8C-D139-5403-D63B94D822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4832FB-D807-7983-5F7E-66DC41FCE1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85CD1A-8725-E356-5DC8-2341147D50F8}"/>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6" name="Footer Placeholder 5">
            <a:extLst>
              <a:ext uri="{FF2B5EF4-FFF2-40B4-BE49-F238E27FC236}">
                <a16:creationId xmlns:a16="http://schemas.microsoft.com/office/drawing/2014/main" id="{F7B25895-C952-9B13-4704-7EEC6494C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3751BF-B7F7-36B7-B353-9DDE095CBF78}"/>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1458903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58F5A-29F0-8780-98AB-DC44D56BE5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FA220A-A51C-812D-6C7D-DC108169D7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2ADE88-3BF0-14C7-6370-984AC1CC5A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4AE9A7-023D-AE77-9F11-9C3F212D99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D41D23-E62A-68F8-8BCF-EA1AB20EA6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59DDAD-4C45-3D26-EF47-0BCDE27DB14C}"/>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8" name="Footer Placeholder 7">
            <a:extLst>
              <a:ext uri="{FF2B5EF4-FFF2-40B4-BE49-F238E27FC236}">
                <a16:creationId xmlns:a16="http://schemas.microsoft.com/office/drawing/2014/main" id="{8BD52973-E143-A4FD-E450-3E0D72060C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83BE71-327E-582F-8E57-17B1EB3D60B6}"/>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3855100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FAA5-BF4B-F3D2-3BD6-4F74EED870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5C62A-D64D-CDC2-6387-3BE4BA85F554}"/>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4" name="Footer Placeholder 3">
            <a:extLst>
              <a:ext uri="{FF2B5EF4-FFF2-40B4-BE49-F238E27FC236}">
                <a16:creationId xmlns:a16="http://schemas.microsoft.com/office/drawing/2014/main" id="{6E2355BD-4DA2-FD28-5BC0-EA69DA9E5E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4095B7-F4FC-FFF8-3A61-C714A8777E62}"/>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266097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F1417E-5706-9612-E0AC-18E8C02C6344}"/>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3" name="Footer Placeholder 2">
            <a:extLst>
              <a:ext uri="{FF2B5EF4-FFF2-40B4-BE49-F238E27FC236}">
                <a16:creationId xmlns:a16="http://schemas.microsoft.com/office/drawing/2014/main" id="{AC698BA0-6B82-051A-E28E-D4BC21FC7C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A98EC8-A93B-B20A-6905-105775775F7D}"/>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3062732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881A-48D6-64D5-DCD3-DA2D019410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C511DC-C5E1-0C3B-C299-63B8237153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55419D-0C8E-997F-41F3-DFE140D09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1BA8F8-7918-DCA9-9D0A-3663FD5610E8}"/>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6" name="Footer Placeholder 5">
            <a:extLst>
              <a:ext uri="{FF2B5EF4-FFF2-40B4-BE49-F238E27FC236}">
                <a16:creationId xmlns:a16="http://schemas.microsoft.com/office/drawing/2014/main" id="{F5ED94BF-062D-9D02-9F37-B38E9E666E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0F04F-1552-C356-9AA1-2C95842656E9}"/>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2663554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AC38-BE51-1205-8698-344040CC7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29941C-E576-8721-0542-23E2933740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BD2A5E-6F71-94D6-9AB7-57CF3A16C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68EA4B-AF00-A4AA-7FD7-B9AE0D564CE7}"/>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6" name="Footer Placeholder 5">
            <a:extLst>
              <a:ext uri="{FF2B5EF4-FFF2-40B4-BE49-F238E27FC236}">
                <a16:creationId xmlns:a16="http://schemas.microsoft.com/office/drawing/2014/main" id="{621D318A-27EC-3D73-4932-1944CF62E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7E345-2501-8A3A-7AB6-166F70EFFF5D}"/>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4254846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08D9D-3F74-AA2F-CCD9-799ED590E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B756BA-DD09-DFAA-9A8A-0DDDD605D9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B5110-F05F-6749-3259-BFDE48458F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53E5C9B9-247D-1313-F822-C118C2207A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794100B-9C37-B1E9-1093-E30C3D5E52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CDA05D-3FFE-4C30-A1B3-82D26D20BC01}" type="slidenum">
              <a:rPr lang="en-US" smtClean="0"/>
              <a:t>‹#›</a:t>
            </a:fld>
            <a:endParaRPr lang="en-US"/>
          </a:p>
        </p:txBody>
      </p:sp>
    </p:spTree>
    <p:extLst>
      <p:ext uri="{BB962C8B-B14F-4D97-AF65-F5344CB8AC3E}">
        <p14:creationId xmlns:p14="http://schemas.microsoft.com/office/powerpoint/2010/main" val="1599128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9" name="Rectangle 106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jet flying in the sky&#10;&#10;AI-generated content may be incorrect.">
            <a:extLst>
              <a:ext uri="{FF2B5EF4-FFF2-40B4-BE49-F238E27FC236}">
                <a16:creationId xmlns:a16="http://schemas.microsoft.com/office/drawing/2014/main" id="{10000ABC-E904-0CBB-9DBE-B825EC5C618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616" r="-1" b="-1"/>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4D111A-1749-FC80-CCB5-F1FDDF80F9DE}"/>
              </a:ext>
            </a:extLst>
          </p:cNvPr>
          <p:cNvSpPr>
            <a:spLocks noGrp="1"/>
          </p:cNvSpPr>
          <p:nvPr>
            <p:ph type="ctrTitle"/>
          </p:nvPr>
        </p:nvSpPr>
        <p:spPr>
          <a:xfrm>
            <a:off x="1524000" y="1122363"/>
            <a:ext cx="9144000" cy="3063240"/>
          </a:xfrm>
        </p:spPr>
        <p:txBody>
          <a:bodyPr>
            <a:normAutofit/>
          </a:bodyPr>
          <a:lstStyle/>
          <a:p>
            <a:r>
              <a:rPr lang="en-US" sz="6600">
                <a:solidFill>
                  <a:schemeClr val="bg1"/>
                </a:solidFill>
              </a:rPr>
              <a:t>My Favorite Aircraft</a:t>
            </a:r>
          </a:p>
        </p:txBody>
      </p:sp>
      <p:sp>
        <p:nvSpPr>
          <p:cNvPr id="3" name="Subtitle 2">
            <a:extLst>
              <a:ext uri="{FF2B5EF4-FFF2-40B4-BE49-F238E27FC236}">
                <a16:creationId xmlns:a16="http://schemas.microsoft.com/office/drawing/2014/main" id="{F48745C3-44FF-6D30-E8EE-C990E175D5F5}"/>
              </a:ext>
            </a:extLst>
          </p:cNvPr>
          <p:cNvSpPr>
            <a:spLocks noGrp="1"/>
          </p:cNvSpPr>
          <p:nvPr>
            <p:ph type="subTitle" idx="1"/>
          </p:nvPr>
        </p:nvSpPr>
        <p:spPr>
          <a:xfrm>
            <a:off x="1527048" y="4599432"/>
            <a:ext cx="9144000" cy="1536192"/>
          </a:xfrm>
        </p:spPr>
        <p:txBody>
          <a:bodyPr>
            <a:normAutofit/>
          </a:bodyPr>
          <a:lstStyle/>
          <a:p>
            <a:r>
              <a:rPr lang="en-US">
                <a:solidFill>
                  <a:schemeClr val="bg1"/>
                </a:solidFill>
              </a:rPr>
              <a:t>Sammy Nassau</a:t>
            </a:r>
          </a:p>
        </p:txBody>
      </p:sp>
      <p:sp>
        <p:nvSpPr>
          <p:cNvPr id="107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84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9DA578-1903-27D9-4D12-F04480B84CA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A8AF541-05C4-A1AA-5504-15796BE3E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AF2CB-3CF9-ED57-E2DA-BB8A1A86C986}"/>
              </a:ext>
            </a:extLst>
          </p:cNvPr>
          <p:cNvSpPr>
            <a:spLocks noGrp="1"/>
          </p:cNvSpPr>
          <p:nvPr>
            <p:ph type="title"/>
          </p:nvPr>
        </p:nvSpPr>
        <p:spPr>
          <a:xfrm>
            <a:off x="5152735" y="353833"/>
            <a:ext cx="6172862" cy="1368614"/>
          </a:xfrm>
        </p:spPr>
        <p:txBody>
          <a:bodyPr vert="horz" lIns="91440" tIns="45720" rIns="91440" bIns="45720" rtlCol="0" anchor="ctr">
            <a:normAutofit fontScale="90000"/>
          </a:bodyPr>
          <a:lstStyle/>
          <a:p>
            <a:pPr algn="ctr"/>
            <a:r>
              <a:rPr lang="en-US" sz="6600" dirty="0"/>
              <a:t>Martin P6M Seamaster (1955)</a:t>
            </a:r>
          </a:p>
        </p:txBody>
      </p:sp>
      <p:sp>
        <p:nvSpPr>
          <p:cNvPr id="19" name="sketch line">
            <a:extLst>
              <a:ext uri="{FF2B5EF4-FFF2-40B4-BE49-F238E27FC236}">
                <a16:creationId xmlns:a16="http://schemas.microsoft.com/office/drawing/2014/main" id="{17783039-DA7F-EFF1-E0E8-C1B7B10A2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FA488F1E-89C5-D919-989B-93F58B3637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289380" cy="6858000"/>
          </a:xfrm>
        </p:spPr>
      </p:pic>
      <p:pic>
        <p:nvPicPr>
          <p:cNvPr id="4" name="Picture 3" descr="A plane flying over water&#10;&#10;AI-generated content may be incorrect.">
            <a:extLst>
              <a:ext uri="{FF2B5EF4-FFF2-40B4-BE49-F238E27FC236}">
                <a16:creationId xmlns:a16="http://schemas.microsoft.com/office/drawing/2014/main" id="{E41A0E03-B5B0-9A4B-0F9B-97C9B68DE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080" y="2076280"/>
            <a:ext cx="7738870" cy="4796820"/>
          </a:xfrm>
          <a:prstGeom prst="rect">
            <a:avLst/>
          </a:prstGeom>
        </p:spPr>
      </p:pic>
    </p:spTree>
    <p:extLst>
      <p:ext uri="{BB962C8B-B14F-4D97-AF65-F5344CB8AC3E}">
        <p14:creationId xmlns:p14="http://schemas.microsoft.com/office/powerpoint/2010/main" val="1844455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7BC61C-F16B-9F55-15BA-BE9EE0A995B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4047B3B-F562-098D-8BD4-8AAA1D21D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0516B-27BB-4615-4FDE-8F0D27C06E1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SAAB J35 Draken (1955)</a:t>
            </a:r>
          </a:p>
        </p:txBody>
      </p:sp>
      <p:sp>
        <p:nvSpPr>
          <p:cNvPr id="19" name="sketch line">
            <a:extLst>
              <a:ext uri="{FF2B5EF4-FFF2-40B4-BE49-F238E27FC236}">
                <a16:creationId xmlns:a16="http://schemas.microsoft.com/office/drawing/2014/main" id="{56485B02-4B0F-86B1-8878-135EC19A7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A5941A73-D569-8510-2870-1270341E71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71524"/>
            <a:ext cx="5873282" cy="4740765"/>
          </a:xfrm>
        </p:spPr>
      </p:pic>
      <p:pic>
        <p:nvPicPr>
          <p:cNvPr id="7" name="Picture 6" descr="A military jet flying in the sky&#10;&#10;AI-generated content may be incorrect.">
            <a:extLst>
              <a:ext uri="{FF2B5EF4-FFF2-40B4-BE49-F238E27FC236}">
                <a16:creationId xmlns:a16="http://schemas.microsoft.com/office/drawing/2014/main" id="{36E0AA1E-08D0-4EFF-7456-11409C325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132" y="2435617"/>
            <a:ext cx="6294820" cy="4104000"/>
          </a:xfrm>
          <a:prstGeom prst="rect">
            <a:avLst/>
          </a:prstGeom>
        </p:spPr>
      </p:pic>
    </p:spTree>
    <p:extLst>
      <p:ext uri="{BB962C8B-B14F-4D97-AF65-F5344CB8AC3E}">
        <p14:creationId xmlns:p14="http://schemas.microsoft.com/office/powerpoint/2010/main" val="2418776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ABC23A-1F32-CB84-2181-C5AE8C1B8EA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8701E4D-E8EB-5917-6465-B2209FBA4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E872654C-6187-174D-FE19-4955631D24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1455"/>
            <a:ext cx="4903356" cy="5635089"/>
          </a:xfrm>
        </p:spPr>
      </p:pic>
      <p:sp>
        <p:nvSpPr>
          <p:cNvPr id="2" name="Title 1">
            <a:extLst>
              <a:ext uri="{FF2B5EF4-FFF2-40B4-BE49-F238E27FC236}">
                <a16:creationId xmlns:a16="http://schemas.microsoft.com/office/drawing/2014/main" id="{484B8AFD-83C2-A5AD-0368-29988E2CA4F9}"/>
              </a:ext>
            </a:extLst>
          </p:cNvPr>
          <p:cNvSpPr>
            <a:spLocks noGrp="1"/>
          </p:cNvSpPr>
          <p:nvPr>
            <p:ph type="title"/>
          </p:nvPr>
        </p:nvSpPr>
        <p:spPr>
          <a:xfrm>
            <a:off x="4619131" y="393589"/>
            <a:ext cx="7572869" cy="1368614"/>
          </a:xfrm>
        </p:spPr>
        <p:txBody>
          <a:bodyPr vert="horz" lIns="91440" tIns="45720" rIns="91440" bIns="45720" rtlCol="0" anchor="ctr">
            <a:normAutofit/>
          </a:bodyPr>
          <a:lstStyle/>
          <a:p>
            <a:pPr algn="ctr"/>
            <a:r>
              <a:rPr lang="en-US" sz="6600" dirty="0"/>
              <a:t>Lockheed U-2 (1955)</a:t>
            </a:r>
          </a:p>
        </p:txBody>
      </p:sp>
      <p:sp>
        <p:nvSpPr>
          <p:cNvPr id="19" name="sketch line">
            <a:extLst>
              <a:ext uri="{FF2B5EF4-FFF2-40B4-BE49-F238E27FC236}">
                <a16:creationId xmlns:a16="http://schemas.microsoft.com/office/drawing/2014/main" id="{9FAE4A81-B994-6F04-86C1-F4599C0C6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A U2 Dragon Lady turns while at high altitude">
            <a:extLst>
              <a:ext uri="{FF2B5EF4-FFF2-40B4-BE49-F238E27FC236}">
                <a16:creationId xmlns:a16="http://schemas.microsoft.com/office/drawing/2014/main" id="{F0BB598F-A022-6576-C284-15C3280C6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310" y="1971311"/>
            <a:ext cx="7335691" cy="488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418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EF8C68-CB11-4237-64C6-307AB598715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7DEF36-D100-6A95-1B98-C5855DBAB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79AF6-7470-E698-F4AB-4CAEFA332AB0}"/>
              </a:ext>
            </a:extLst>
          </p:cNvPr>
          <p:cNvSpPr>
            <a:spLocks noGrp="1"/>
          </p:cNvSpPr>
          <p:nvPr>
            <p:ph type="title"/>
          </p:nvPr>
        </p:nvSpPr>
        <p:spPr>
          <a:xfrm>
            <a:off x="5742996" y="241035"/>
            <a:ext cx="5974657" cy="1368614"/>
          </a:xfrm>
        </p:spPr>
        <p:txBody>
          <a:bodyPr vert="horz" lIns="91440" tIns="45720" rIns="91440" bIns="45720" rtlCol="0" anchor="ctr">
            <a:normAutofit fontScale="90000"/>
          </a:bodyPr>
          <a:lstStyle/>
          <a:p>
            <a:pPr algn="ctr"/>
            <a:r>
              <a:rPr lang="en-US" sz="6600" dirty="0"/>
              <a:t>North American   X-15 (1959)</a:t>
            </a:r>
          </a:p>
        </p:txBody>
      </p:sp>
      <p:sp>
        <p:nvSpPr>
          <p:cNvPr id="19" name="sketch line">
            <a:extLst>
              <a:ext uri="{FF2B5EF4-FFF2-40B4-BE49-F238E27FC236}">
                <a16:creationId xmlns:a16="http://schemas.microsoft.com/office/drawing/2014/main" id="{AC7E10BD-2158-CFE1-57B4-C54238C70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26A430CD-1DD5-3EA3-DC1C-57D38A0852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5271698" cy="6858000"/>
          </a:xfrm>
        </p:spPr>
      </p:pic>
      <p:pic>
        <p:nvPicPr>
          <p:cNvPr id="15362" name="Picture 2">
            <a:extLst>
              <a:ext uri="{FF2B5EF4-FFF2-40B4-BE49-F238E27FC236}">
                <a16:creationId xmlns:a16="http://schemas.microsoft.com/office/drawing/2014/main" id="{1E27D4FE-75D0-77D2-F7B5-9D44335B0D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91" t="21096" r="5235"/>
          <a:stretch>
            <a:fillRect/>
          </a:stretch>
        </p:blipFill>
        <p:spPr bwMode="auto">
          <a:xfrm>
            <a:off x="5271699" y="2110005"/>
            <a:ext cx="6920302" cy="474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880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2F94DA-DD21-D83D-5F63-9B90CA89D38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A5ADC32-1B8A-80D1-E596-A249C39C6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F141B-FC9C-EB14-5614-A8AD878FB1B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Lockheed SR-71(1964)</a:t>
            </a:r>
          </a:p>
        </p:txBody>
      </p:sp>
      <p:sp>
        <p:nvSpPr>
          <p:cNvPr id="19" name="sketch line">
            <a:extLst>
              <a:ext uri="{FF2B5EF4-FFF2-40B4-BE49-F238E27FC236}">
                <a16:creationId xmlns:a16="http://schemas.microsoft.com/office/drawing/2014/main" id="{8157993A-2803-0DF7-A7A7-2EBBF7BA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 plane&#10;&#10;AI-generated content may be incorrect.">
            <a:extLst>
              <a:ext uri="{FF2B5EF4-FFF2-40B4-BE49-F238E27FC236}">
                <a16:creationId xmlns:a16="http://schemas.microsoft.com/office/drawing/2014/main" id="{DFDAC80D-548C-BB5D-F1CF-62971AE8D7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27773"/>
            <a:ext cx="6432605" cy="4730227"/>
          </a:xfrm>
        </p:spPr>
      </p:pic>
      <p:pic>
        <p:nvPicPr>
          <p:cNvPr id="8194" name="Picture 2" descr="undefined">
            <a:extLst>
              <a:ext uri="{FF2B5EF4-FFF2-40B4-BE49-F238E27FC236}">
                <a16:creationId xmlns:a16="http://schemas.microsoft.com/office/drawing/2014/main" id="{C0DB5DCC-7415-EA48-6825-FA88EEDF69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10" r="4188"/>
          <a:stretch>
            <a:fillRect/>
          </a:stretch>
        </p:blipFill>
        <p:spPr bwMode="auto">
          <a:xfrm>
            <a:off x="6505069" y="2027324"/>
            <a:ext cx="5683884" cy="483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882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75EE29-CCCE-42FE-EF23-F76BD2AB2AE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5AB815-0A8F-56F1-0C3A-89EAA9B49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82084-53BD-1B3A-8A5F-EC0A731AE3EB}"/>
              </a:ext>
            </a:extLst>
          </p:cNvPr>
          <p:cNvSpPr>
            <a:spLocks noGrp="1"/>
          </p:cNvSpPr>
          <p:nvPr>
            <p:ph type="title"/>
          </p:nvPr>
        </p:nvSpPr>
        <p:spPr>
          <a:xfrm>
            <a:off x="5483806" y="241035"/>
            <a:ext cx="6384930" cy="1368614"/>
          </a:xfrm>
        </p:spPr>
        <p:txBody>
          <a:bodyPr vert="horz" lIns="91440" tIns="45720" rIns="91440" bIns="45720" rtlCol="0" anchor="ctr">
            <a:normAutofit fontScale="90000"/>
          </a:bodyPr>
          <a:lstStyle/>
          <a:p>
            <a:pPr algn="ctr"/>
            <a:r>
              <a:rPr lang="en-US" sz="6600" dirty="0"/>
              <a:t>Payen Pa.61 </a:t>
            </a:r>
            <a:r>
              <a:rPr lang="en-US" sz="6600" dirty="0" err="1"/>
              <a:t>Arbalète</a:t>
            </a:r>
            <a:r>
              <a:rPr lang="en-US" sz="6600" dirty="0"/>
              <a:t> (1965)</a:t>
            </a:r>
          </a:p>
        </p:txBody>
      </p:sp>
      <p:sp>
        <p:nvSpPr>
          <p:cNvPr id="19" name="sketch line">
            <a:extLst>
              <a:ext uri="{FF2B5EF4-FFF2-40B4-BE49-F238E27FC236}">
                <a16:creationId xmlns:a16="http://schemas.microsoft.com/office/drawing/2014/main" id="{6FE34079-7BBF-1E87-04B2-A0D666DA7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E176ACF9-E403-30AC-EB2E-BB0E430E96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163591" cy="6858000"/>
          </a:xfrm>
        </p:spPr>
      </p:pic>
      <p:pic>
        <p:nvPicPr>
          <p:cNvPr id="18434" name="Picture 2">
            <a:extLst>
              <a:ext uri="{FF2B5EF4-FFF2-40B4-BE49-F238E27FC236}">
                <a16:creationId xmlns:a16="http://schemas.microsoft.com/office/drawing/2014/main" id="{AB16E29A-42FD-9459-5442-4C92B4F93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590" y="2391349"/>
            <a:ext cx="7025361" cy="446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43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3E40D5-F51A-0430-A720-806F3E91F3A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9E7D190-71FF-C255-0443-FF4DA2CCA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C0259-2EFC-E58D-4773-C7EA7F34CCEE}"/>
              </a:ext>
            </a:extLst>
          </p:cNvPr>
          <p:cNvSpPr>
            <a:spLocks noGrp="1"/>
          </p:cNvSpPr>
          <p:nvPr>
            <p:ph type="title"/>
          </p:nvPr>
        </p:nvSpPr>
        <p:spPr>
          <a:xfrm>
            <a:off x="4450079" y="457200"/>
            <a:ext cx="7098441" cy="1368614"/>
          </a:xfrm>
        </p:spPr>
        <p:txBody>
          <a:bodyPr vert="horz" lIns="91440" tIns="45720" rIns="91440" bIns="45720" rtlCol="0" anchor="ctr">
            <a:normAutofit/>
          </a:bodyPr>
          <a:lstStyle/>
          <a:p>
            <a:pPr algn="ctr"/>
            <a:r>
              <a:rPr lang="en-US" sz="6600" dirty="0"/>
              <a:t>Bell X-22 (1966)</a:t>
            </a:r>
          </a:p>
        </p:txBody>
      </p:sp>
      <p:sp>
        <p:nvSpPr>
          <p:cNvPr id="19" name="sketch line">
            <a:extLst>
              <a:ext uri="{FF2B5EF4-FFF2-40B4-BE49-F238E27FC236}">
                <a16:creationId xmlns:a16="http://schemas.microsoft.com/office/drawing/2014/main" id="{161298EF-9A84-03E7-12E7-53DD38CCA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3781AD5-6D37-B786-CA3D-917A435AA3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2869"/>
            <a:ext cx="4425039" cy="6855131"/>
          </a:xfrm>
        </p:spPr>
      </p:pic>
      <p:pic>
        <p:nvPicPr>
          <p:cNvPr id="7" name="Picture 6" descr="A plane flying in the sky&#10;&#10;AI-generated content may be incorrect.">
            <a:extLst>
              <a:ext uri="{FF2B5EF4-FFF2-40B4-BE49-F238E27FC236}">
                <a16:creationId xmlns:a16="http://schemas.microsoft.com/office/drawing/2014/main" id="{63678DCE-1E76-7965-718C-F322AA455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178" y="2550443"/>
            <a:ext cx="7741920" cy="4319991"/>
          </a:xfrm>
          <a:prstGeom prst="rect">
            <a:avLst/>
          </a:prstGeom>
        </p:spPr>
      </p:pic>
    </p:spTree>
    <p:extLst>
      <p:ext uri="{BB962C8B-B14F-4D97-AF65-F5344CB8AC3E}">
        <p14:creationId xmlns:p14="http://schemas.microsoft.com/office/powerpoint/2010/main" val="487270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1DD258-4A0A-EC9B-3F54-AE8A0EEAF4E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A6840C-7C11-5827-BE5F-8533E886D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6A6EB-B0BC-F678-DED8-082A00845B19}"/>
              </a:ext>
            </a:extLst>
          </p:cNvPr>
          <p:cNvSpPr>
            <a:spLocks noGrp="1"/>
          </p:cNvSpPr>
          <p:nvPr>
            <p:ph type="title"/>
          </p:nvPr>
        </p:nvSpPr>
        <p:spPr>
          <a:xfrm>
            <a:off x="4450079" y="457200"/>
            <a:ext cx="7448844" cy="1368614"/>
          </a:xfrm>
        </p:spPr>
        <p:txBody>
          <a:bodyPr vert="horz" lIns="91440" tIns="45720" rIns="91440" bIns="45720" rtlCol="0" anchor="ctr">
            <a:normAutofit fontScale="90000"/>
          </a:bodyPr>
          <a:lstStyle/>
          <a:p>
            <a:pPr algn="ctr"/>
            <a:r>
              <a:rPr lang="en-US" sz="6600" dirty="0"/>
              <a:t>Dyke JD-2 Delta (1966)</a:t>
            </a:r>
          </a:p>
        </p:txBody>
      </p:sp>
      <p:sp>
        <p:nvSpPr>
          <p:cNvPr id="19" name="sketch line">
            <a:extLst>
              <a:ext uri="{FF2B5EF4-FFF2-40B4-BE49-F238E27FC236}">
                <a16:creationId xmlns:a16="http://schemas.microsoft.com/office/drawing/2014/main" id="{38293C47-E2D1-8E78-AEEA-BBC5FDC1F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1396A3AD-C862-1396-BA0D-EFC00D7DC3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29" y="18288"/>
            <a:ext cx="4115800" cy="6839712"/>
          </a:xfrm>
        </p:spPr>
      </p:pic>
      <p:pic>
        <p:nvPicPr>
          <p:cNvPr id="7" name="Picture 6" descr="A yellow airplane flying over water&#10;&#10;AI-generated content may be incorrect.">
            <a:extLst>
              <a:ext uri="{FF2B5EF4-FFF2-40B4-BE49-F238E27FC236}">
                <a16:creationId xmlns:a16="http://schemas.microsoft.com/office/drawing/2014/main" id="{8B0335E4-864D-2B22-430A-0F06ADE50C25}"/>
              </a:ext>
            </a:extLst>
          </p:cNvPr>
          <p:cNvPicPr>
            <a:picLocks noChangeAspect="1"/>
          </p:cNvPicPr>
          <p:nvPr/>
        </p:nvPicPr>
        <p:blipFill>
          <a:blip r:embed="rId3">
            <a:extLst>
              <a:ext uri="{28A0092B-C50C-407E-A947-70E740481C1C}">
                <a14:useLocalDpi xmlns:a14="http://schemas.microsoft.com/office/drawing/2010/main" val="0"/>
              </a:ext>
            </a:extLst>
          </a:blip>
          <a:srcRect t="8285" b="1155"/>
          <a:stretch>
            <a:fillRect/>
          </a:stretch>
        </p:blipFill>
        <p:spPr>
          <a:xfrm>
            <a:off x="4325257" y="2110434"/>
            <a:ext cx="7863695" cy="4747566"/>
          </a:xfrm>
          <a:prstGeom prst="rect">
            <a:avLst/>
          </a:prstGeom>
        </p:spPr>
      </p:pic>
    </p:spTree>
    <p:extLst>
      <p:ext uri="{BB962C8B-B14F-4D97-AF65-F5344CB8AC3E}">
        <p14:creationId xmlns:p14="http://schemas.microsoft.com/office/powerpoint/2010/main" val="1570191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48DB8A-F3A1-650E-C68F-A12FC2D9008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CA7104C-2D15-B632-A5DA-BF0B54A85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helicopter&#10;&#10;AI-generated content may be incorrect.">
            <a:extLst>
              <a:ext uri="{FF2B5EF4-FFF2-40B4-BE49-F238E27FC236}">
                <a16:creationId xmlns:a16="http://schemas.microsoft.com/office/drawing/2014/main" id="{610CF3AA-6D1D-C299-F994-47AC9FE1C6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34176"/>
            <a:ext cx="5159502" cy="5223824"/>
          </a:xfrm>
        </p:spPr>
      </p:pic>
      <p:sp>
        <p:nvSpPr>
          <p:cNvPr id="2" name="Title 1">
            <a:extLst>
              <a:ext uri="{FF2B5EF4-FFF2-40B4-BE49-F238E27FC236}">
                <a16:creationId xmlns:a16="http://schemas.microsoft.com/office/drawing/2014/main" id="{50E74B7D-BEF4-3889-012A-21AB9FA8317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Mil Mi-12 (1968)</a:t>
            </a:r>
          </a:p>
        </p:txBody>
      </p:sp>
      <p:sp>
        <p:nvSpPr>
          <p:cNvPr id="19" name="sketch line">
            <a:extLst>
              <a:ext uri="{FF2B5EF4-FFF2-40B4-BE49-F238E27FC236}">
                <a16:creationId xmlns:a16="http://schemas.microsoft.com/office/drawing/2014/main" id="{7623C5E6-B249-F6FF-EC34-DD3AF2B3A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undefined">
            <a:extLst>
              <a:ext uri="{FF2B5EF4-FFF2-40B4-BE49-F238E27FC236}">
                <a16:creationId xmlns:a16="http://schemas.microsoft.com/office/drawing/2014/main" id="{D6AFA5CE-7AA8-D203-8C1E-D01E812D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550" y="2283014"/>
            <a:ext cx="702945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522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D151CB-DD2A-6076-D10B-780929A5B3B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89F564D-1E75-F1C7-F29B-137B37D91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1F908-882C-3A44-B06B-418E4E4E8600}"/>
              </a:ext>
            </a:extLst>
          </p:cNvPr>
          <p:cNvSpPr>
            <a:spLocks noGrp="1"/>
          </p:cNvSpPr>
          <p:nvPr>
            <p:ph type="title"/>
          </p:nvPr>
        </p:nvSpPr>
        <p:spPr>
          <a:xfrm>
            <a:off x="6288923" y="241035"/>
            <a:ext cx="4548146" cy="1368614"/>
          </a:xfrm>
        </p:spPr>
        <p:txBody>
          <a:bodyPr vert="horz" lIns="91440" tIns="45720" rIns="91440" bIns="45720" rtlCol="0" anchor="ctr">
            <a:normAutofit fontScale="90000"/>
          </a:bodyPr>
          <a:lstStyle/>
          <a:p>
            <a:pPr algn="ctr"/>
            <a:r>
              <a:rPr lang="en-US" sz="6600" dirty="0"/>
              <a:t>MiG-21I Analog (1968)</a:t>
            </a:r>
          </a:p>
        </p:txBody>
      </p:sp>
      <p:sp>
        <p:nvSpPr>
          <p:cNvPr id="19" name="sketch line">
            <a:extLst>
              <a:ext uri="{FF2B5EF4-FFF2-40B4-BE49-F238E27FC236}">
                <a16:creationId xmlns:a16="http://schemas.microsoft.com/office/drawing/2014/main" id="{913BC663-A3E8-543B-82BC-ADF51CECD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7B58836C-A0D4-93C3-9E82-81B932FEFD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4937041" cy="6858000"/>
          </a:xfrm>
        </p:spPr>
      </p:pic>
      <p:pic>
        <p:nvPicPr>
          <p:cNvPr id="14338" name="Picture 2" descr="The MiG-21I &quot;analog&quot;, used as a testbed for the Tu-144's wing design. :  r/WeirdWings">
            <a:extLst>
              <a:ext uri="{FF2B5EF4-FFF2-40B4-BE49-F238E27FC236}">
                <a16:creationId xmlns:a16="http://schemas.microsoft.com/office/drawing/2014/main" id="{9B5D710F-C0BC-3CCB-9EC3-FD27366A1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310" y="2039662"/>
            <a:ext cx="7362690" cy="450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21E739-864E-7EEF-D68C-3341673E4FB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3A95A1-2F71-5AEA-2711-CF3F8DC0D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64F33-B764-50EE-4009-43257C6B13CA}"/>
              </a:ext>
            </a:extLst>
          </p:cNvPr>
          <p:cNvSpPr>
            <a:spLocks noGrp="1"/>
          </p:cNvSpPr>
          <p:nvPr>
            <p:ph type="title"/>
          </p:nvPr>
        </p:nvSpPr>
        <p:spPr>
          <a:xfrm>
            <a:off x="3937086" y="384890"/>
            <a:ext cx="7829258" cy="1368614"/>
          </a:xfrm>
        </p:spPr>
        <p:txBody>
          <a:bodyPr vert="horz" lIns="91440" tIns="45720" rIns="91440" bIns="45720" rtlCol="0" anchor="ctr">
            <a:normAutofit/>
          </a:bodyPr>
          <a:lstStyle/>
          <a:p>
            <a:pPr algn="ctr"/>
            <a:r>
              <a:rPr lang="en-US" sz="6600" dirty="0"/>
              <a:t>Macchi MC-72 (1931)</a:t>
            </a:r>
          </a:p>
        </p:txBody>
      </p:sp>
      <p:sp>
        <p:nvSpPr>
          <p:cNvPr id="19" name="sketch line">
            <a:extLst>
              <a:ext uri="{FF2B5EF4-FFF2-40B4-BE49-F238E27FC236}">
                <a16:creationId xmlns:a16="http://schemas.microsoft.com/office/drawing/2014/main" id="{911A68A6-4A7A-1E59-47D7-042736A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descr="A drawing of a plane&#10;&#10;AI-generated content may be incorrect.">
            <a:extLst>
              <a:ext uri="{FF2B5EF4-FFF2-40B4-BE49-F238E27FC236}">
                <a16:creationId xmlns:a16="http://schemas.microsoft.com/office/drawing/2014/main" id="{CBDA346D-F619-3A98-F21E-4BEB47F79CF4}"/>
              </a:ext>
            </a:extLst>
          </p:cNvPr>
          <p:cNvPicPr>
            <a:picLocks noChangeAspect="1"/>
          </p:cNvPicPr>
          <p:nvPr/>
        </p:nvPicPr>
        <p:blipFill>
          <a:blip r:embed="rId3">
            <a:extLst>
              <a:ext uri="{28A0092B-C50C-407E-A947-70E740481C1C}">
                <a14:useLocalDpi xmlns:a14="http://schemas.microsoft.com/office/drawing/2010/main" val="0"/>
              </a:ext>
            </a:extLst>
          </a:blip>
          <a:srcRect l="68224" t="24336"/>
          <a:stretch>
            <a:fillRect/>
          </a:stretch>
        </p:blipFill>
        <p:spPr>
          <a:xfrm rot="16200000">
            <a:off x="1229388" y="-1154324"/>
            <a:ext cx="1478308" cy="3937086"/>
          </a:xfrm>
          <a:prstGeom prst="rect">
            <a:avLst/>
          </a:prstGeom>
        </p:spPr>
      </p:pic>
      <p:pic>
        <p:nvPicPr>
          <p:cNvPr id="5" name="Content Placeholder 4" descr="A drawing of a plane&#10;&#10;AI-generated content may be incorrect.">
            <a:extLst>
              <a:ext uri="{FF2B5EF4-FFF2-40B4-BE49-F238E27FC236}">
                <a16:creationId xmlns:a16="http://schemas.microsoft.com/office/drawing/2014/main" id="{FCC3B72F-C79F-D8E7-14DC-32AF79668A4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30924"/>
          <a:stretch>
            <a:fillRect/>
          </a:stretch>
        </p:blipFill>
        <p:spPr>
          <a:xfrm>
            <a:off x="48237" y="1527000"/>
            <a:ext cx="3292370" cy="5331000"/>
          </a:xfrm>
        </p:spPr>
      </p:pic>
      <p:pic>
        <p:nvPicPr>
          <p:cNvPr id="11266" name="Picture 2">
            <a:extLst>
              <a:ext uri="{FF2B5EF4-FFF2-40B4-BE49-F238E27FC236}">
                <a16:creationId xmlns:a16="http://schemas.microsoft.com/office/drawing/2014/main" id="{5E625174-51B6-3E04-4609-E474D18D3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477" y="2063329"/>
            <a:ext cx="8674476" cy="480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79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8F6096-2146-8CEE-CB33-6BF1419A1A9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31342A-3018-6D12-B48C-C6870A89A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BBF07-F438-DAA2-CF71-C49A8A20FD77}"/>
              </a:ext>
            </a:extLst>
          </p:cNvPr>
          <p:cNvSpPr>
            <a:spLocks noGrp="1"/>
          </p:cNvSpPr>
          <p:nvPr>
            <p:ph type="title"/>
          </p:nvPr>
        </p:nvSpPr>
        <p:spPr>
          <a:xfrm>
            <a:off x="666177" y="457200"/>
            <a:ext cx="10909640" cy="1368614"/>
          </a:xfrm>
        </p:spPr>
        <p:txBody>
          <a:bodyPr vert="horz" lIns="91440" tIns="45720" rIns="91440" bIns="45720" rtlCol="0" anchor="ctr">
            <a:normAutofit/>
          </a:bodyPr>
          <a:lstStyle/>
          <a:p>
            <a:pPr algn="ctr"/>
            <a:r>
              <a:rPr lang="en-US" sz="6600" dirty="0"/>
              <a:t>BAC-Sud Concorde (1969)</a:t>
            </a:r>
          </a:p>
        </p:txBody>
      </p:sp>
      <p:sp>
        <p:nvSpPr>
          <p:cNvPr id="19" name="sketch line">
            <a:extLst>
              <a:ext uri="{FF2B5EF4-FFF2-40B4-BE49-F238E27FC236}">
                <a16:creationId xmlns:a16="http://schemas.microsoft.com/office/drawing/2014/main" id="{8EE7EA9D-A671-57C2-DDF9-3D5699F68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a:extLst>
              <a:ext uri="{FF2B5EF4-FFF2-40B4-BE49-F238E27FC236}">
                <a16:creationId xmlns:a16="http://schemas.microsoft.com/office/drawing/2014/main" id="{8A69B015-0F4E-066B-A277-F9825ED9F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862" y="2043450"/>
            <a:ext cx="6196195" cy="4542665"/>
          </a:xfrm>
        </p:spPr>
      </p:pic>
      <p:pic>
        <p:nvPicPr>
          <p:cNvPr id="12" name="Picture 11" descr="A jet flying in the sky&#10;&#10;AI-generated content may be incorrect.">
            <a:extLst>
              <a:ext uri="{FF2B5EF4-FFF2-40B4-BE49-F238E27FC236}">
                <a16:creationId xmlns:a16="http://schemas.microsoft.com/office/drawing/2014/main" id="{3F5B1A36-E03C-1E28-4461-741A0C0A3B8B}"/>
              </a:ext>
            </a:extLst>
          </p:cNvPr>
          <p:cNvPicPr>
            <a:picLocks noChangeAspect="1"/>
          </p:cNvPicPr>
          <p:nvPr/>
        </p:nvPicPr>
        <p:blipFill>
          <a:blip r:embed="rId3">
            <a:extLst>
              <a:ext uri="{28A0092B-C50C-407E-A947-70E740481C1C}">
                <a14:useLocalDpi xmlns:a14="http://schemas.microsoft.com/office/drawing/2010/main" val="0"/>
              </a:ext>
            </a:extLst>
          </a:blip>
          <a:srcRect l="7098" r="9233"/>
          <a:stretch>
            <a:fillRect/>
          </a:stretch>
        </p:blipFill>
        <p:spPr>
          <a:xfrm>
            <a:off x="6566163" y="2055884"/>
            <a:ext cx="5625837" cy="4826985"/>
          </a:xfrm>
          <a:prstGeom prst="rect">
            <a:avLst/>
          </a:prstGeom>
        </p:spPr>
      </p:pic>
    </p:spTree>
    <p:extLst>
      <p:ext uri="{BB962C8B-B14F-4D97-AF65-F5344CB8AC3E}">
        <p14:creationId xmlns:p14="http://schemas.microsoft.com/office/powerpoint/2010/main" val="1219706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D1CD06-C47A-4AF0-6BF4-7C6A222118C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A8A1EB1-ABCF-0573-1986-4BDA063D9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68B58-01A7-DE73-61D0-D5719C065809}"/>
              </a:ext>
            </a:extLst>
          </p:cNvPr>
          <p:cNvSpPr>
            <a:spLocks noGrp="1"/>
          </p:cNvSpPr>
          <p:nvPr>
            <p:ph type="title"/>
          </p:nvPr>
        </p:nvSpPr>
        <p:spPr>
          <a:xfrm>
            <a:off x="5573864" y="253915"/>
            <a:ext cx="6618136" cy="1368614"/>
          </a:xfrm>
        </p:spPr>
        <p:txBody>
          <a:bodyPr vert="horz" lIns="91440" tIns="45720" rIns="91440" bIns="45720" rtlCol="0" anchor="ctr">
            <a:normAutofit fontScale="90000"/>
          </a:bodyPr>
          <a:lstStyle/>
          <a:p>
            <a:pPr algn="ctr"/>
            <a:r>
              <a:rPr lang="en-US" sz="6600" dirty="0"/>
              <a:t>A-90 Orlynok (1972)</a:t>
            </a:r>
          </a:p>
        </p:txBody>
      </p:sp>
      <p:pic>
        <p:nvPicPr>
          <p:cNvPr id="5" name="Content Placeholder 4" descr="A drawing of a plane&#10;&#10;AI-generated content may be incorrect.">
            <a:extLst>
              <a:ext uri="{FF2B5EF4-FFF2-40B4-BE49-F238E27FC236}">
                <a16:creationId xmlns:a16="http://schemas.microsoft.com/office/drawing/2014/main" id="{5424915C-24D9-FE28-352F-B2502FB473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5652197" cy="6858000"/>
          </a:xfrm>
        </p:spPr>
      </p:pic>
      <p:sp>
        <p:nvSpPr>
          <p:cNvPr id="19" name="sketch line">
            <a:extLst>
              <a:ext uri="{FF2B5EF4-FFF2-40B4-BE49-F238E27FC236}">
                <a16:creationId xmlns:a16="http://schemas.microsoft.com/office/drawing/2014/main" id="{16FEED13-D9A8-F90A-9E61-CD28F9BCE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A-90 &quot;Orlyonok&quot; (А-90 «Орлёнок») 🇷🇺 - 1972 : r/WeirdWings">
            <a:extLst>
              <a:ext uri="{FF2B5EF4-FFF2-40B4-BE49-F238E27FC236}">
                <a16:creationId xmlns:a16="http://schemas.microsoft.com/office/drawing/2014/main" id="{82255C40-0B4D-0FD7-9B99-E438B91F4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864" y="2503666"/>
            <a:ext cx="6618136" cy="371963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B4FE0F09-8627-9CC7-5BC5-7E35E7B1F6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44" r="20628"/>
          <a:stretch>
            <a:fillRect/>
          </a:stretch>
        </p:blipFill>
        <p:spPr bwMode="auto">
          <a:xfrm>
            <a:off x="5573864" y="2110005"/>
            <a:ext cx="6618136" cy="474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001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A3764C-8680-33AE-723D-60B24CC62DA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4B529F-FB70-F973-826D-E6C5EC518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009C4-5FA0-C7A0-A2BE-3D6BBE847C3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Colomban Cri-Cri (1973)</a:t>
            </a:r>
          </a:p>
        </p:txBody>
      </p:sp>
      <p:pic>
        <p:nvPicPr>
          <p:cNvPr id="5" name="Content Placeholder 4" descr="A drawing of a plane&#10;&#10;AI-generated content may be incorrect.">
            <a:extLst>
              <a:ext uri="{FF2B5EF4-FFF2-40B4-BE49-F238E27FC236}">
                <a16:creationId xmlns:a16="http://schemas.microsoft.com/office/drawing/2014/main" id="{AEEA6D91-AD0A-E7EF-047A-F8D4AB257A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881" y="1490806"/>
            <a:ext cx="4055735" cy="5379629"/>
          </a:xfrm>
        </p:spPr>
      </p:pic>
      <p:sp>
        <p:nvSpPr>
          <p:cNvPr id="19" name="sketch line">
            <a:extLst>
              <a:ext uri="{FF2B5EF4-FFF2-40B4-BE49-F238E27FC236}">
                <a16:creationId xmlns:a16="http://schemas.microsoft.com/office/drawing/2014/main" id="{CF9C6622-D15E-10CF-534E-5016B78B4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in a small plane&#10;&#10;AI-generated content may be incorrect.">
            <a:extLst>
              <a:ext uri="{FF2B5EF4-FFF2-40B4-BE49-F238E27FC236}">
                <a16:creationId xmlns:a16="http://schemas.microsoft.com/office/drawing/2014/main" id="{7B4B5448-5F02-06B1-12E6-29B02270C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318" y="2002426"/>
            <a:ext cx="7128681" cy="4855573"/>
          </a:xfrm>
          <a:prstGeom prst="rect">
            <a:avLst/>
          </a:prstGeom>
        </p:spPr>
      </p:pic>
    </p:spTree>
    <p:extLst>
      <p:ext uri="{BB962C8B-B14F-4D97-AF65-F5344CB8AC3E}">
        <p14:creationId xmlns:p14="http://schemas.microsoft.com/office/powerpoint/2010/main" val="12866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76861B-C134-47BA-26BB-762CAA13CBF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FE2FDAA-219C-50AC-3F41-B138D441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524C8-F1D3-3B53-7D72-61135EB93FF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Bede BD-5J (1973)</a:t>
            </a:r>
          </a:p>
        </p:txBody>
      </p:sp>
      <p:sp>
        <p:nvSpPr>
          <p:cNvPr id="19" name="sketch line">
            <a:extLst>
              <a:ext uri="{FF2B5EF4-FFF2-40B4-BE49-F238E27FC236}">
                <a16:creationId xmlns:a16="http://schemas.microsoft.com/office/drawing/2014/main" id="{8A57A2D0-A032-3D6B-261F-BD4948AE9B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rawing of a plane&#10;&#10;AI-generated content may be incorrect.">
            <a:extLst>
              <a:ext uri="{FF2B5EF4-FFF2-40B4-BE49-F238E27FC236}">
                <a16:creationId xmlns:a16="http://schemas.microsoft.com/office/drawing/2014/main" id="{F662121E-154C-24EB-0778-2CFE7E5568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79587"/>
            <a:ext cx="6099773" cy="4473565"/>
          </a:xfrm>
        </p:spPr>
      </p:pic>
      <p:pic>
        <p:nvPicPr>
          <p:cNvPr id="11" name="Picture 10" descr="A silver airplane in the sky&#10;&#10;AI-generated content may be incorrect.">
            <a:extLst>
              <a:ext uri="{FF2B5EF4-FFF2-40B4-BE49-F238E27FC236}">
                <a16:creationId xmlns:a16="http://schemas.microsoft.com/office/drawing/2014/main" id="{064BD788-97FC-7B0A-AAC1-D0DBCAF17EC0}"/>
              </a:ext>
            </a:extLst>
          </p:cNvPr>
          <p:cNvPicPr>
            <a:picLocks noChangeAspect="1"/>
          </p:cNvPicPr>
          <p:nvPr/>
        </p:nvPicPr>
        <p:blipFill>
          <a:blip r:embed="rId3">
            <a:extLst>
              <a:ext uri="{28A0092B-C50C-407E-A947-70E740481C1C}">
                <a14:useLocalDpi xmlns:a14="http://schemas.microsoft.com/office/drawing/2010/main" val="0"/>
              </a:ext>
            </a:extLst>
          </a:blip>
          <a:srcRect l="7031" r="6786" b="-420"/>
          <a:stretch>
            <a:fillRect/>
          </a:stretch>
        </p:blipFill>
        <p:spPr>
          <a:xfrm>
            <a:off x="6096000" y="2149872"/>
            <a:ext cx="6092952" cy="4732997"/>
          </a:xfrm>
          <a:prstGeom prst="rect">
            <a:avLst/>
          </a:prstGeom>
        </p:spPr>
      </p:pic>
    </p:spTree>
    <p:extLst>
      <p:ext uri="{BB962C8B-B14F-4D97-AF65-F5344CB8AC3E}">
        <p14:creationId xmlns:p14="http://schemas.microsoft.com/office/powerpoint/2010/main" val="4279696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002FEC-11A2-2589-0FE8-0098F0F65D4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405E47-50FC-91DE-89CA-9565DCA3A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7486C1DF-65DA-80D9-C07E-9EE868D1A7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61126"/>
            <a:ext cx="5592787" cy="5996874"/>
          </a:xfrm>
        </p:spPr>
      </p:pic>
      <p:sp>
        <p:nvSpPr>
          <p:cNvPr id="2" name="Title 1">
            <a:extLst>
              <a:ext uri="{FF2B5EF4-FFF2-40B4-BE49-F238E27FC236}">
                <a16:creationId xmlns:a16="http://schemas.microsoft.com/office/drawing/2014/main" id="{4080926A-4390-09CB-5B9C-BF1EEEDBE3D7}"/>
              </a:ext>
            </a:extLst>
          </p:cNvPr>
          <p:cNvSpPr>
            <a:spLocks noGrp="1"/>
          </p:cNvSpPr>
          <p:nvPr>
            <p:ph type="title"/>
          </p:nvPr>
        </p:nvSpPr>
        <p:spPr>
          <a:xfrm>
            <a:off x="5295567" y="241035"/>
            <a:ext cx="6710901" cy="1368614"/>
          </a:xfrm>
        </p:spPr>
        <p:txBody>
          <a:bodyPr vert="horz" lIns="91440" tIns="45720" rIns="91440" bIns="45720" rtlCol="0" anchor="ctr">
            <a:normAutofit fontScale="90000"/>
          </a:bodyPr>
          <a:lstStyle/>
          <a:p>
            <a:pPr algn="ctr"/>
            <a:r>
              <a:rPr lang="en-US" sz="6600" dirty="0"/>
              <a:t>Rutan VariEze (1974)</a:t>
            </a:r>
          </a:p>
        </p:txBody>
      </p:sp>
      <p:sp>
        <p:nvSpPr>
          <p:cNvPr id="19" name="sketch line">
            <a:extLst>
              <a:ext uri="{FF2B5EF4-FFF2-40B4-BE49-F238E27FC236}">
                <a16:creationId xmlns:a16="http://schemas.microsoft.com/office/drawing/2014/main" id="{5B76A64C-447C-9DD2-D104-2F43AB3D9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Rutan VariEze - Plane &amp; Pilot">
            <a:extLst>
              <a:ext uri="{FF2B5EF4-FFF2-40B4-BE49-F238E27FC236}">
                <a16:creationId xmlns:a16="http://schemas.microsoft.com/office/drawing/2014/main" id="{BCA93DE2-1666-3DB5-F112-941031750A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308" r="17499" b="516"/>
          <a:stretch>
            <a:fillRect/>
          </a:stretch>
        </p:blipFill>
        <p:spPr bwMode="auto">
          <a:xfrm>
            <a:off x="5592787" y="2051437"/>
            <a:ext cx="6599213" cy="480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328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3CDB46-F78F-2736-9227-2B8789D1200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C41A691-499F-C244-598C-EC735F2E9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rawing of a plane&#10;&#10;AI-generated content may be incorrect.">
            <a:extLst>
              <a:ext uri="{FF2B5EF4-FFF2-40B4-BE49-F238E27FC236}">
                <a16:creationId xmlns:a16="http://schemas.microsoft.com/office/drawing/2014/main" id="{89F6479E-7820-ED9D-6A44-074AE7298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454"/>
            <a:ext cx="5610191" cy="5854546"/>
          </a:xfrm>
          <a:prstGeom prst="rect">
            <a:avLst/>
          </a:prstGeom>
        </p:spPr>
      </p:pic>
      <p:sp>
        <p:nvSpPr>
          <p:cNvPr id="2" name="Title 1">
            <a:extLst>
              <a:ext uri="{FF2B5EF4-FFF2-40B4-BE49-F238E27FC236}">
                <a16:creationId xmlns:a16="http://schemas.microsoft.com/office/drawing/2014/main" id="{6CDF774E-3F42-B9B9-76B8-C47448CB2362}"/>
              </a:ext>
            </a:extLst>
          </p:cNvPr>
          <p:cNvSpPr>
            <a:spLocks noGrp="1"/>
          </p:cNvSpPr>
          <p:nvPr>
            <p:ph type="title"/>
          </p:nvPr>
        </p:nvSpPr>
        <p:spPr>
          <a:xfrm>
            <a:off x="5446643" y="228506"/>
            <a:ext cx="6102652" cy="1368614"/>
          </a:xfrm>
        </p:spPr>
        <p:txBody>
          <a:bodyPr vert="horz" lIns="91440" tIns="45720" rIns="91440" bIns="45720" rtlCol="0" anchor="ctr">
            <a:normAutofit fontScale="90000"/>
          </a:bodyPr>
          <a:lstStyle/>
          <a:p>
            <a:pPr algn="ctr"/>
            <a:r>
              <a:rPr lang="en-US" sz="6600" dirty="0"/>
              <a:t>Rockwell HiMAT RRPV (1979)</a:t>
            </a:r>
          </a:p>
        </p:txBody>
      </p:sp>
      <p:sp>
        <p:nvSpPr>
          <p:cNvPr id="19" name="sketch line">
            <a:extLst>
              <a:ext uri="{FF2B5EF4-FFF2-40B4-BE49-F238E27FC236}">
                <a16:creationId xmlns:a16="http://schemas.microsoft.com/office/drawing/2014/main" id="{2EB07B4F-0A75-0D6D-AC16-6779294C1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jet plane flying in the sky&#10;&#10;AI-generated content may be incorrect.">
            <a:extLst>
              <a:ext uri="{FF2B5EF4-FFF2-40B4-BE49-F238E27FC236}">
                <a16:creationId xmlns:a16="http://schemas.microsoft.com/office/drawing/2014/main" id="{E70F2778-EA2B-8341-AF2F-0F86D214B92C}"/>
              </a:ext>
            </a:extLst>
          </p:cNvPr>
          <p:cNvPicPr>
            <a:picLocks noChangeAspect="1"/>
          </p:cNvPicPr>
          <p:nvPr/>
        </p:nvPicPr>
        <p:blipFill>
          <a:blip r:embed="rId3">
            <a:extLst>
              <a:ext uri="{28A0092B-C50C-407E-A947-70E740481C1C}">
                <a14:useLocalDpi xmlns:a14="http://schemas.microsoft.com/office/drawing/2010/main" val="0"/>
              </a:ext>
            </a:extLst>
          </a:blip>
          <a:srcRect l="14769" t="17349" r="9723" b="13247"/>
          <a:stretch>
            <a:fillRect/>
          </a:stretch>
        </p:blipFill>
        <p:spPr>
          <a:xfrm>
            <a:off x="5610191" y="2127284"/>
            <a:ext cx="6578761" cy="4730716"/>
          </a:xfrm>
          <a:prstGeom prst="rect">
            <a:avLst/>
          </a:prstGeom>
        </p:spPr>
      </p:pic>
    </p:spTree>
    <p:extLst>
      <p:ext uri="{BB962C8B-B14F-4D97-AF65-F5344CB8AC3E}">
        <p14:creationId xmlns:p14="http://schemas.microsoft.com/office/powerpoint/2010/main" val="3829948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2BAE54-B0AF-12C7-687B-C3C7273C3A1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D3FE20-22A1-72C5-4385-4EA8B5D0D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B15F6-4A48-6376-9F31-F2A67B83F1AE}"/>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General Dynamics F-16XL (1982)</a:t>
            </a:r>
          </a:p>
        </p:txBody>
      </p:sp>
      <p:sp>
        <p:nvSpPr>
          <p:cNvPr id="19" name="sketch line">
            <a:extLst>
              <a:ext uri="{FF2B5EF4-FFF2-40B4-BE49-F238E27FC236}">
                <a16:creationId xmlns:a16="http://schemas.microsoft.com/office/drawing/2014/main" id="{12489FB1-9394-0AFF-1B53-EE2B086D4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print of a jet&#10;&#10;AI-generated content may be incorrect.">
            <a:extLst>
              <a:ext uri="{FF2B5EF4-FFF2-40B4-BE49-F238E27FC236}">
                <a16:creationId xmlns:a16="http://schemas.microsoft.com/office/drawing/2014/main" id="{06AC4A97-37C0-F8A5-BA0E-FFFA69577C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37" y="1983224"/>
            <a:ext cx="5413829" cy="4870872"/>
          </a:xfrm>
        </p:spPr>
      </p:pic>
      <p:pic>
        <p:nvPicPr>
          <p:cNvPr id="5122" name="Picture 2" descr="undefined">
            <a:extLst>
              <a:ext uri="{FF2B5EF4-FFF2-40B4-BE49-F238E27FC236}">
                <a16:creationId xmlns:a16="http://schemas.microsoft.com/office/drawing/2014/main" id="{5CE8B912-BBEC-CC09-11DF-5CF3F990F5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94" t="12994" r="36418" b="43184"/>
          <a:stretch>
            <a:fillRect/>
          </a:stretch>
        </p:blipFill>
        <p:spPr bwMode="auto">
          <a:xfrm>
            <a:off x="6571113" y="2851688"/>
            <a:ext cx="5617839" cy="40063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fined">
            <a:extLst>
              <a:ext uri="{FF2B5EF4-FFF2-40B4-BE49-F238E27FC236}">
                <a16:creationId xmlns:a16="http://schemas.microsoft.com/office/drawing/2014/main" id="{2D7625C8-6244-C799-F419-D3FC01EEA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0303" y="1983224"/>
            <a:ext cx="6358649" cy="487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85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44A750-CF95-74D3-32B3-E8EDE2A8B38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DDA3ED8-D9EA-5041-74DB-00D1C9D3A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14F899-B436-D6E3-B4C1-61E89D5A7DA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Grumman X-29 (1984)</a:t>
            </a:r>
          </a:p>
        </p:txBody>
      </p:sp>
      <p:sp>
        <p:nvSpPr>
          <p:cNvPr id="19" name="sketch line">
            <a:extLst>
              <a:ext uri="{FF2B5EF4-FFF2-40B4-BE49-F238E27FC236}">
                <a16:creationId xmlns:a16="http://schemas.microsoft.com/office/drawing/2014/main" id="{C588434C-F091-C6C7-AC32-EC3FD93E6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print of a jet fighter&#10;&#10;AI-generated content may be incorrect.">
            <a:extLst>
              <a:ext uri="{FF2B5EF4-FFF2-40B4-BE49-F238E27FC236}">
                <a16:creationId xmlns:a16="http://schemas.microsoft.com/office/drawing/2014/main" id="{D02A4BA5-4B22-839B-5736-BC2EBA9802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290911"/>
            <a:ext cx="6092953" cy="4337660"/>
          </a:xfrm>
        </p:spPr>
      </p:pic>
      <p:pic>
        <p:nvPicPr>
          <p:cNvPr id="6148" name="Picture 4" descr="undefined">
            <a:extLst>
              <a:ext uri="{FF2B5EF4-FFF2-40B4-BE49-F238E27FC236}">
                <a16:creationId xmlns:a16="http://schemas.microsoft.com/office/drawing/2014/main" id="{53D6BD2B-A52D-33DB-7F45-D0BD2A8A3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86353"/>
            <a:ext cx="6096000" cy="4771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24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8BABF9-6097-5DD6-E87B-A3DDE200729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F39A166-42BF-FB52-30A5-BEEC117A2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A76CC-DBF9-6600-93C4-FF046517471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Ligeti Stratos (1985)</a:t>
            </a:r>
          </a:p>
        </p:txBody>
      </p:sp>
      <p:sp>
        <p:nvSpPr>
          <p:cNvPr id="19" name="sketch line">
            <a:extLst>
              <a:ext uri="{FF2B5EF4-FFF2-40B4-BE49-F238E27FC236}">
                <a16:creationId xmlns:a16="http://schemas.microsoft.com/office/drawing/2014/main" id="{CAD1828C-4529-BC5B-5131-561EEC09C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small airplane&#10;&#10;AI-generated content may be incorrect.">
            <a:extLst>
              <a:ext uri="{FF2B5EF4-FFF2-40B4-BE49-F238E27FC236}">
                <a16:creationId xmlns:a16="http://schemas.microsoft.com/office/drawing/2014/main" id="{A16AADA8-AD13-18B3-26E4-B4E3C3182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62244"/>
            <a:ext cx="4355989" cy="5395756"/>
          </a:xfrm>
        </p:spPr>
      </p:pic>
      <p:pic>
        <p:nvPicPr>
          <p:cNvPr id="7170" name="Picture 2" descr="r/WeirdWings - Ligeti Stratos - joined-wing microlight.">
            <a:extLst>
              <a:ext uri="{FF2B5EF4-FFF2-40B4-BE49-F238E27FC236}">
                <a16:creationId xmlns:a16="http://schemas.microsoft.com/office/drawing/2014/main" id="{8A20B786-F399-9D3A-FB6D-556C67AF1F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13" t="5195" r="5402" b="20754"/>
          <a:stretch>
            <a:fillRect/>
          </a:stretch>
        </p:blipFill>
        <p:spPr bwMode="auto">
          <a:xfrm>
            <a:off x="4355989" y="2053393"/>
            <a:ext cx="7836011" cy="480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671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8078E8-756F-6475-5785-DF9F209AB13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93C8D09-CF77-D51E-0B2A-29CCB92D0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F90AC-2E73-0D9B-9694-5359AE3FA476}"/>
              </a:ext>
            </a:extLst>
          </p:cNvPr>
          <p:cNvSpPr>
            <a:spLocks noGrp="1"/>
          </p:cNvSpPr>
          <p:nvPr>
            <p:ph type="title"/>
          </p:nvPr>
        </p:nvSpPr>
        <p:spPr>
          <a:xfrm>
            <a:off x="5839013" y="332817"/>
            <a:ext cx="5884699" cy="1368614"/>
          </a:xfrm>
        </p:spPr>
        <p:txBody>
          <a:bodyPr vert="horz" lIns="91440" tIns="45720" rIns="91440" bIns="45720" rtlCol="0" anchor="ctr">
            <a:normAutofit fontScale="90000"/>
          </a:bodyPr>
          <a:lstStyle/>
          <a:p>
            <a:pPr algn="ctr"/>
            <a:r>
              <a:rPr lang="en-US" sz="6600" dirty="0"/>
              <a:t>Beech 2000 Starship (1986)</a:t>
            </a:r>
          </a:p>
        </p:txBody>
      </p:sp>
      <p:sp>
        <p:nvSpPr>
          <p:cNvPr id="19" name="sketch line">
            <a:extLst>
              <a:ext uri="{FF2B5EF4-FFF2-40B4-BE49-F238E27FC236}">
                <a16:creationId xmlns:a16="http://schemas.microsoft.com/office/drawing/2014/main" id="{29FADA26-EE52-5041-2C45-FB33F5569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rawing of a plane&#10;&#10;AI-generated content may be incorrect.">
            <a:extLst>
              <a:ext uri="{FF2B5EF4-FFF2-40B4-BE49-F238E27FC236}">
                <a16:creationId xmlns:a16="http://schemas.microsoft.com/office/drawing/2014/main" id="{B92A2338-416E-6C59-1A5F-5C8CC7D0B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68541"/>
            <a:ext cx="5376821" cy="6789459"/>
          </a:xfrm>
        </p:spPr>
      </p:pic>
      <p:pic>
        <p:nvPicPr>
          <p:cNvPr id="9" name="Picture 8" descr="A white airplane flying over trees&#10;&#10;AI-generated content may be incorrect.">
            <a:extLst>
              <a:ext uri="{FF2B5EF4-FFF2-40B4-BE49-F238E27FC236}">
                <a16:creationId xmlns:a16="http://schemas.microsoft.com/office/drawing/2014/main" id="{8836BE67-E166-AB38-4D33-E6A490CB5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328" y="2369713"/>
            <a:ext cx="6759672" cy="4155470"/>
          </a:xfrm>
          <a:prstGeom prst="rect">
            <a:avLst/>
          </a:prstGeom>
        </p:spPr>
      </p:pic>
    </p:spTree>
    <p:extLst>
      <p:ext uri="{BB962C8B-B14F-4D97-AF65-F5344CB8AC3E}">
        <p14:creationId xmlns:p14="http://schemas.microsoft.com/office/powerpoint/2010/main" val="269663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9EB30F-1E48-9F54-7B0C-80C272A49BA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BC02193-91FD-DA6F-F763-34087D02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33F91-866B-0C2C-7029-91F6A7CF4C56}"/>
              </a:ext>
            </a:extLst>
          </p:cNvPr>
          <p:cNvSpPr>
            <a:spLocks noGrp="1"/>
          </p:cNvSpPr>
          <p:nvPr>
            <p:ph type="title"/>
          </p:nvPr>
        </p:nvSpPr>
        <p:spPr>
          <a:xfrm>
            <a:off x="5253260" y="457200"/>
            <a:ext cx="6935692" cy="1368614"/>
          </a:xfrm>
        </p:spPr>
        <p:txBody>
          <a:bodyPr vert="horz" lIns="91440" tIns="45720" rIns="91440" bIns="45720" rtlCol="0" anchor="ctr">
            <a:normAutofit/>
          </a:bodyPr>
          <a:lstStyle/>
          <a:p>
            <a:pPr algn="ctr"/>
            <a:r>
              <a:rPr lang="en-US" sz="6600" dirty="0"/>
              <a:t>Hughes H-1(1935)</a:t>
            </a:r>
          </a:p>
        </p:txBody>
      </p:sp>
      <p:sp>
        <p:nvSpPr>
          <p:cNvPr id="19" name="sketch line">
            <a:extLst>
              <a:ext uri="{FF2B5EF4-FFF2-40B4-BE49-F238E27FC236}">
                <a16:creationId xmlns:a16="http://schemas.microsoft.com/office/drawing/2014/main" id="{F48D5F9E-0F8F-444D-E183-C6481CCCA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F4B28F62-220E-ACA5-283A-CC331209EB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76096"/>
            <a:ext cx="5238863" cy="6481904"/>
          </a:xfrm>
        </p:spPr>
      </p:pic>
      <p:pic>
        <p:nvPicPr>
          <p:cNvPr id="7" name="Picture 6">
            <a:extLst>
              <a:ext uri="{FF2B5EF4-FFF2-40B4-BE49-F238E27FC236}">
                <a16:creationId xmlns:a16="http://schemas.microsoft.com/office/drawing/2014/main" id="{2C40AC35-B10D-6308-E450-751B723122EB}"/>
              </a:ext>
            </a:extLst>
          </p:cNvPr>
          <p:cNvPicPr>
            <a:picLocks noChangeAspect="1"/>
          </p:cNvPicPr>
          <p:nvPr/>
        </p:nvPicPr>
        <p:blipFill>
          <a:blip r:embed="rId3"/>
          <a:stretch>
            <a:fillRect/>
          </a:stretch>
        </p:blipFill>
        <p:spPr>
          <a:xfrm>
            <a:off x="5253260" y="2080281"/>
            <a:ext cx="6938740" cy="4802588"/>
          </a:xfrm>
          <a:prstGeom prst="rect">
            <a:avLst/>
          </a:prstGeom>
        </p:spPr>
      </p:pic>
    </p:spTree>
    <p:extLst>
      <p:ext uri="{BB962C8B-B14F-4D97-AF65-F5344CB8AC3E}">
        <p14:creationId xmlns:p14="http://schemas.microsoft.com/office/powerpoint/2010/main" val="86490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812C2A-33DD-C1B6-E989-EB5877EBAE9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786BC9-BF89-BCDA-7C94-27904B09B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C8A17-4219-0B3C-A3DC-2C363B027500}"/>
              </a:ext>
            </a:extLst>
          </p:cNvPr>
          <p:cNvSpPr>
            <a:spLocks noGrp="1"/>
          </p:cNvSpPr>
          <p:nvPr>
            <p:ph type="title"/>
          </p:nvPr>
        </p:nvSpPr>
        <p:spPr>
          <a:xfrm>
            <a:off x="3970583" y="241035"/>
            <a:ext cx="8218369" cy="1368614"/>
          </a:xfrm>
        </p:spPr>
        <p:txBody>
          <a:bodyPr vert="horz" lIns="91440" tIns="45720" rIns="91440" bIns="45720" rtlCol="0" anchor="ctr">
            <a:normAutofit fontScale="90000"/>
          </a:bodyPr>
          <a:lstStyle/>
          <a:p>
            <a:pPr algn="ctr"/>
            <a:r>
              <a:rPr lang="en-US" sz="6600" dirty="0"/>
              <a:t>McDonnell Douglas/NASA </a:t>
            </a:r>
            <a:br>
              <a:rPr lang="en-US" sz="6600" dirty="0"/>
            </a:br>
            <a:r>
              <a:rPr lang="en-US" sz="6600" dirty="0"/>
              <a:t>F-18 HARV (1987)</a:t>
            </a:r>
          </a:p>
        </p:txBody>
      </p:sp>
      <p:sp>
        <p:nvSpPr>
          <p:cNvPr id="19" name="sketch line">
            <a:extLst>
              <a:ext uri="{FF2B5EF4-FFF2-40B4-BE49-F238E27FC236}">
                <a16:creationId xmlns:a16="http://schemas.microsoft.com/office/drawing/2014/main" id="{60263DAF-F40C-E3CC-972F-E66B11653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3812D3-666C-FFB1-B578-F77B11531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146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5EE525DB-7353-58C0-7106-7C89449825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139" r="8149" b="4330"/>
          <a:stretch>
            <a:fillRect/>
          </a:stretch>
        </p:blipFill>
        <p:spPr bwMode="auto">
          <a:xfrm>
            <a:off x="4231496" y="2172550"/>
            <a:ext cx="7964638" cy="468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991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2F2FB8-202B-9A0F-293E-2D3E1510044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7AAD5E-093D-838D-B036-4AB523E3B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2A19D70E-436C-A609-3BEE-4CEAF16527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798759"/>
            <a:ext cx="6806317" cy="5059241"/>
          </a:xfrm>
        </p:spPr>
      </p:pic>
      <p:sp>
        <p:nvSpPr>
          <p:cNvPr id="2" name="Title 1">
            <a:extLst>
              <a:ext uri="{FF2B5EF4-FFF2-40B4-BE49-F238E27FC236}">
                <a16:creationId xmlns:a16="http://schemas.microsoft.com/office/drawing/2014/main" id="{DACE82E7-C504-AFFC-3FFB-F7905DF493E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Northrop B-2 Spirit (1989)</a:t>
            </a:r>
          </a:p>
        </p:txBody>
      </p:sp>
      <p:sp>
        <p:nvSpPr>
          <p:cNvPr id="19" name="sketch line">
            <a:extLst>
              <a:ext uri="{FF2B5EF4-FFF2-40B4-BE49-F238E27FC236}">
                <a16:creationId xmlns:a16="http://schemas.microsoft.com/office/drawing/2014/main" id="{7BDF850E-C7EA-E821-0DC8-924F9ED5A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033360B8-FF00-D9C7-2198-8E1AC3E0C7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00"/>
          <a:stretch>
            <a:fillRect/>
          </a:stretch>
        </p:blipFill>
        <p:spPr bwMode="auto">
          <a:xfrm>
            <a:off x="6806316" y="2050641"/>
            <a:ext cx="5382636" cy="4807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036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F79B40-97F9-6B15-0F80-66EC23D6EC1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04F78A-52CB-A356-5E3A-7C5C3BFB2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DF8DB-092C-737D-5723-8251F0788CA8}"/>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McDonnell Douglas X-36 (1996)</a:t>
            </a:r>
          </a:p>
        </p:txBody>
      </p:sp>
      <p:sp>
        <p:nvSpPr>
          <p:cNvPr id="19" name="sketch line">
            <a:extLst>
              <a:ext uri="{FF2B5EF4-FFF2-40B4-BE49-F238E27FC236}">
                <a16:creationId xmlns:a16="http://schemas.microsoft.com/office/drawing/2014/main" id="{4AD4B9C6-5A82-7E7A-3C21-4D55AF1EB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rawing of a jet&#10;&#10;AI-generated content may be incorrect.">
            <a:extLst>
              <a:ext uri="{FF2B5EF4-FFF2-40B4-BE49-F238E27FC236}">
                <a16:creationId xmlns:a16="http://schemas.microsoft.com/office/drawing/2014/main" id="{F4643092-E5AD-A96D-66EF-FEEB8E658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6849"/>
            <a:ext cx="5526157" cy="4831150"/>
          </a:xfrm>
          <a:prstGeom prst="rect">
            <a:avLst/>
          </a:prstGeom>
        </p:spPr>
      </p:pic>
      <p:pic>
        <p:nvPicPr>
          <p:cNvPr id="12292" name="Picture 4">
            <a:extLst>
              <a:ext uri="{FF2B5EF4-FFF2-40B4-BE49-F238E27FC236}">
                <a16:creationId xmlns:a16="http://schemas.microsoft.com/office/drawing/2014/main" id="{44BC650C-6A40-51AD-8DFE-084C685D64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5" b="3882"/>
          <a:stretch>
            <a:fillRect/>
          </a:stretch>
        </p:blipFill>
        <p:spPr bwMode="auto">
          <a:xfrm>
            <a:off x="5526157" y="2125136"/>
            <a:ext cx="6662795" cy="473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98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DE7BFD-AD76-B883-6193-59D63886CE9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C968DAE-A820-DB86-1339-BD59EC6A3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fighter jet&#10;&#10;AI-generated content may be incorrect.">
            <a:extLst>
              <a:ext uri="{FF2B5EF4-FFF2-40B4-BE49-F238E27FC236}">
                <a16:creationId xmlns:a16="http://schemas.microsoft.com/office/drawing/2014/main" id="{363D007E-D0EA-AB92-2375-E0CD0CDDA5B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902"/>
          <a:stretch>
            <a:fillRect/>
          </a:stretch>
        </p:blipFill>
        <p:spPr>
          <a:xfrm>
            <a:off x="0" y="23922"/>
            <a:ext cx="4633169" cy="6834078"/>
          </a:xfrm>
        </p:spPr>
      </p:pic>
      <p:sp>
        <p:nvSpPr>
          <p:cNvPr id="2" name="Title 1">
            <a:extLst>
              <a:ext uri="{FF2B5EF4-FFF2-40B4-BE49-F238E27FC236}">
                <a16:creationId xmlns:a16="http://schemas.microsoft.com/office/drawing/2014/main" id="{EC323E9C-A6E3-8DCD-9FB4-FE5DD38D1E12}"/>
              </a:ext>
            </a:extLst>
          </p:cNvPr>
          <p:cNvSpPr>
            <a:spLocks noGrp="1"/>
          </p:cNvSpPr>
          <p:nvPr>
            <p:ph type="title"/>
          </p:nvPr>
        </p:nvSpPr>
        <p:spPr>
          <a:xfrm>
            <a:off x="4633169" y="350838"/>
            <a:ext cx="6984121" cy="1368614"/>
          </a:xfrm>
        </p:spPr>
        <p:txBody>
          <a:bodyPr vert="horz" lIns="91440" tIns="45720" rIns="91440" bIns="45720" rtlCol="0" anchor="ctr">
            <a:normAutofit/>
          </a:bodyPr>
          <a:lstStyle/>
          <a:p>
            <a:pPr algn="ctr"/>
            <a:r>
              <a:rPr lang="en-US" sz="6600" dirty="0"/>
              <a:t>Boeing X-32 (2000)</a:t>
            </a:r>
          </a:p>
        </p:txBody>
      </p:sp>
      <p:sp>
        <p:nvSpPr>
          <p:cNvPr id="19" name="sketch line">
            <a:extLst>
              <a:ext uri="{FF2B5EF4-FFF2-40B4-BE49-F238E27FC236}">
                <a16:creationId xmlns:a16="http://schemas.microsoft.com/office/drawing/2014/main" id="{CD85320C-9A49-DCE3-512D-ED2CEDD97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jet plane in the sky&#10;&#10;AI-generated content may be incorrect.">
            <a:extLst>
              <a:ext uri="{FF2B5EF4-FFF2-40B4-BE49-F238E27FC236}">
                <a16:creationId xmlns:a16="http://schemas.microsoft.com/office/drawing/2014/main" id="{10A9692B-D31C-4F34-1C98-0B9127DF04B4}"/>
              </a:ext>
            </a:extLst>
          </p:cNvPr>
          <p:cNvPicPr>
            <a:picLocks noChangeAspect="1"/>
          </p:cNvPicPr>
          <p:nvPr/>
        </p:nvPicPr>
        <p:blipFill>
          <a:blip r:embed="rId3">
            <a:extLst>
              <a:ext uri="{28A0092B-C50C-407E-A947-70E740481C1C}">
                <a14:useLocalDpi xmlns:a14="http://schemas.microsoft.com/office/drawing/2010/main" val="0"/>
              </a:ext>
            </a:extLst>
          </a:blip>
          <a:srcRect l="3469" t="13822" r="8591" b="10609"/>
          <a:stretch>
            <a:fillRect/>
          </a:stretch>
        </p:blipFill>
        <p:spPr>
          <a:xfrm>
            <a:off x="4985468" y="2004240"/>
            <a:ext cx="7206532" cy="4853760"/>
          </a:xfrm>
          <a:prstGeom prst="rect">
            <a:avLst/>
          </a:prstGeom>
        </p:spPr>
      </p:pic>
    </p:spTree>
    <p:extLst>
      <p:ext uri="{BB962C8B-B14F-4D97-AF65-F5344CB8AC3E}">
        <p14:creationId xmlns:p14="http://schemas.microsoft.com/office/powerpoint/2010/main" val="1375180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FF62-73BF-A616-5E34-227D2B0126D9}"/>
              </a:ext>
            </a:extLst>
          </p:cNvPr>
          <p:cNvSpPr>
            <a:spLocks noGrp="1"/>
          </p:cNvSpPr>
          <p:nvPr>
            <p:ph type="title"/>
          </p:nvPr>
        </p:nvSpPr>
        <p:spPr/>
        <p:txBody>
          <a:bodyPr/>
          <a:lstStyle/>
          <a:p>
            <a:endParaRPr lang="en-US"/>
          </a:p>
        </p:txBody>
      </p:sp>
      <p:pic>
        <p:nvPicPr>
          <p:cNvPr id="11" name="Picture 10" descr="A green airplane flying in the sky&#10;&#10;AI-generated content may be incorrect.">
            <a:extLst>
              <a:ext uri="{FF2B5EF4-FFF2-40B4-BE49-F238E27FC236}">
                <a16:creationId xmlns:a16="http://schemas.microsoft.com/office/drawing/2014/main" id="{98629433-5B11-C2C0-6813-8A8879204DEF}"/>
              </a:ext>
            </a:extLst>
          </p:cNvPr>
          <p:cNvPicPr>
            <a:picLocks noChangeAspect="1"/>
          </p:cNvPicPr>
          <p:nvPr/>
        </p:nvPicPr>
        <p:blipFill>
          <a:blip r:embed="rId2">
            <a:extLst>
              <a:ext uri="{28A0092B-C50C-407E-A947-70E740481C1C}">
                <a14:useLocalDpi xmlns:a14="http://schemas.microsoft.com/office/drawing/2010/main" val="0"/>
              </a:ext>
            </a:extLst>
          </a:blip>
          <a:srcRect t="8016"/>
          <a:stretch>
            <a:fillRect/>
          </a:stretch>
        </p:blipFill>
        <p:spPr>
          <a:xfrm>
            <a:off x="0" y="0"/>
            <a:ext cx="7609772" cy="4818167"/>
          </a:xfrm>
          <a:prstGeom prst="rect">
            <a:avLst/>
          </a:prstGeom>
        </p:spPr>
      </p:pic>
      <p:pic>
        <p:nvPicPr>
          <p:cNvPr id="7" name="Picture 6" descr="A plane on the water&#10;&#10;AI-generated content may be incorrect.">
            <a:extLst>
              <a:ext uri="{FF2B5EF4-FFF2-40B4-BE49-F238E27FC236}">
                <a16:creationId xmlns:a16="http://schemas.microsoft.com/office/drawing/2014/main" id="{98C3C72E-DC16-6D3B-F540-E33BF71F2B60}"/>
              </a:ext>
            </a:extLst>
          </p:cNvPr>
          <p:cNvPicPr>
            <a:picLocks noChangeAspect="1"/>
          </p:cNvPicPr>
          <p:nvPr/>
        </p:nvPicPr>
        <p:blipFill>
          <a:blip r:embed="rId3">
            <a:extLst>
              <a:ext uri="{28A0092B-C50C-407E-A947-70E740481C1C}">
                <a14:useLocalDpi xmlns:a14="http://schemas.microsoft.com/office/drawing/2010/main" val="0"/>
              </a:ext>
            </a:extLst>
          </a:blip>
          <a:srcRect t="28052"/>
          <a:stretch>
            <a:fillRect/>
          </a:stretch>
        </p:blipFill>
        <p:spPr>
          <a:xfrm>
            <a:off x="0" y="4785958"/>
            <a:ext cx="7132134" cy="2072042"/>
          </a:xfrm>
          <a:prstGeom prst="rect">
            <a:avLst/>
          </a:prstGeom>
        </p:spPr>
      </p:pic>
      <p:pic>
        <p:nvPicPr>
          <p:cNvPr id="9" name="Picture 8" descr="A navy plane flying over the clouds&#10;&#10;AI-generated content may be incorrect.">
            <a:extLst>
              <a:ext uri="{FF2B5EF4-FFF2-40B4-BE49-F238E27FC236}">
                <a16:creationId xmlns:a16="http://schemas.microsoft.com/office/drawing/2014/main" id="{3C7CCB94-C331-157A-1F8F-C330FCBC56B5}"/>
              </a:ext>
            </a:extLst>
          </p:cNvPr>
          <p:cNvPicPr>
            <a:picLocks noChangeAspect="1"/>
          </p:cNvPicPr>
          <p:nvPr/>
        </p:nvPicPr>
        <p:blipFill>
          <a:blip r:embed="rId4">
            <a:extLst>
              <a:ext uri="{28A0092B-C50C-407E-A947-70E740481C1C}">
                <a14:useLocalDpi xmlns:a14="http://schemas.microsoft.com/office/drawing/2010/main" val="0"/>
              </a:ext>
            </a:extLst>
          </a:blip>
          <a:srcRect t="-751" b="6055"/>
          <a:stretch>
            <a:fillRect/>
          </a:stretch>
        </p:blipFill>
        <p:spPr>
          <a:xfrm>
            <a:off x="7586406" y="-55232"/>
            <a:ext cx="4605593" cy="3270974"/>
          </a:xfrm>
          <a:prstGeom prst="rect">
            <a:avLst/>
          </a:prstGeom>
        </p:spPr>
      </p:pic>
    </p:spTree>
    <p:extLst>
      <p:ext uri="{BB962C8B-B14F-4D97-AF65-F5344CB8AC3E}">
        <p14:creationId xmlns:p14="http://schemas.microsoft.com/office/powerpoint/2010/main" val="384672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14723D57-E7F5-97F2-3546-A894DFB376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04" t="29221" r="9224" b="4509"/>
          <a:stretch>
            <a:fillRect/>
          </a:stretch>
        </p:blipFill>
        <p:spPr bwMode="auto">
          <a:xfrm>
            <a:off x="-1" y="2691934"/>
            <a:ext cx="6711097" cy="41660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18 High Alpha Research Vehicle">
            <a:extLst>
              <a:ext uri="{FF2B5EF4-FFF2-40B4-BE49-F238E27FC236}">
                <a16:creationId xmlns:a16="http://schemas.microsoft.com/office/drawing/2014/main" id="{BB7204DA-9973-28B7-FB11-4DD8D0145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096" y="2530181"/>
            <a:ext cx="5480904" cy="43278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18 High Alpha Research Vehicle">
            <a:extLst>
              <a:ext uri="{FF2B5EF4-FFF2-40B4-BE49-F238E27FC236}">
                <a16:creationId xmlns:a16="http://schemas.microsoft.com/office/drawing/2014/main" id="{B11C777D-5750-AFF4-A347-E27A43090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5344" y="-3817"/>
            <a:ext cx="3256655" cy="25339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4DEC297-0F0E-5DF0-47F7-D3416C145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2785" y="1"/>
            <a:ext cx="3477620" cy="272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960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7F9-DB0D-5F55-0D01-4FBCF7C69F98}"/>
              </a:ext>
            </a:extLst>
          </p:cNvPr>
          <p:cNvSpPr>
            <a:spLocks noGrp="1"/>
          </p:cNvSpPr>
          <p:nvPr>
            <p:ph type="title"/>
          </p:nvPr>
        </p:nvSpPr>
        <p:spPr/>
        <p:txBody>
          <a:bodyPr/>
          <a:lstStyle/>
          <a:p>
            <a:r>
              <a:rPr lang="en-US" dirty="0"/>
              <a:t>AIRCRAFT TO ADD:</a:t>
            </a:r>
          </a:p>
        </p:txBody>
      </p:sp>
      <p:sp>
        <p:nvSpPr>
          <p:cNvPr id="3" name="Content Placeholder 2">
            <a:extLst>
              <a:ext uri="{FF2B5EF4-FFF2-40B4-BE49-F238E27FC236}">
                <a16:creationId xmlns:a16="http://schemas.microsoft.com/office/drawing/2014/main" id="{690A65BD-7646-6818-6D66-39136D3AD44C}"/>
              </a:ext>
            </a:extLst>
          </p:cNvPr>
          <p:cNvSpPr>
            <a:spLocks noGrp="1"/>
          </p:cNvSpPr>
          <p:nvPr>
            <p:ph idx="1"/>
          </p:nvPr>
        </p:nvSpPr>
        <p:spPr/>
        <p:txBody>
          <a:bodyPr/>
          <a:lstStyle/>
          <a:p>
            <a:r>
              <a:rPr lang="en-US" dirty="0"/>
              <a:t>D-21 drone</a:t>
            </a:r>
          </a:p>
          <a:p>
            <a:r>
              <a:rPr lang="en-US" dirty="0"/>
              <a:t>M-12 (maybe)</a:t>
            </a:r>
          </a:p>
          <a:p>
            <a:r>
              <a:rPr lang="en-US" dirty="0"/>
              <a:t>Should I do A-12 instead of SR-71?</a:t>
            </a:r>
          </a:p>
          <a:p>
            <a:r>
              <a:rPr lang="en-US" dirty="0"/>
              <a:t>TU-144 probably</a:t>
            </a:r>
          </a:p>
          <a:p>
            <a:r>
              <a:rPr lang="en-US" dirty="0"/>
              <a:t>KM/Caspian sea monster or other ekranoplans</a:t>
            </a:r>
          </a:p>
          <a:p>
            <a:endParaRPr lang="en-US" dirty="0"/>
          </a:p>
          <a:p>
            <a:r>
              <a:rPr lang="en-US" dirty="0"/>
              <a:t>Curtiss wright x-19</a:t>
            </a:r>
          </a:p>
        </p:txBody>
      </p:sp>
    </p:spTree>
    <p:extLst>
      <p:ext uri="{BB962C8B-B14F-4D97-AF65-F5344CB8AC3E}">
        <p14:creationId xmlns:p14="http://schemas.microsoft.com/office/powerpoint/2010/main" val="2159847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77DB18-085B-A200-AE1F-C3BBFEE863C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960D79-A9E0-1E86-FBA9-97531F6D8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CB91D-C5E8-6367-9EE5-A43F1E15B53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Waterman Arrowbile (1937)</a:t>
            </a:r>
          </a:p>
        </p:txBody>
      </p:sp>
      <p:sp>
        <p:nvSpPr>
          <p:cNvPr id="19" name="sketch line">
            <a:extLst>
              <a:ext uri="{FF2B5EF4-FFF2-40B4-BE49-F238E27FC236}">
                <a16:creationId xmlns:a16="http://schemas.microsoft.com/office/drawing/2014/main" id="{AEC6417A-2165-9765-1180-D5CA878FD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rawing of a small airplane&#10;&#10;AI-generated content may be incorrect.">
            <a:extLst>
              <a:ext uri="{FF2B5EF4-FFF2-40B4-BE49-F238E27FC236}">
                <a16:creationId xmlns:a16="http://schemas.microsoft.com/office/drawing/2014/main" id="{3107908D-358B-934E-F1A7-29F4EB8581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2037332"/>
            <a:ext cx="5380209" cy="4820668"/>
          </a:xfrm>
        </p:spPr>
      </p:pic>
      <p:pic>
        <p:nvPicPr>
          <p:cNvPr id="1026" name="Picture 2" descr="undefined">
            <a:extLst>
              <a:ext uri="{FF2B5EF4-FFF2-40B4-BE49-F238E27FC236}">
                <a16:creationId xmlns:a16="http://schemas.microsoft.com/office/drawing/2014/main" id="{3E680A43-090D-AB40-3B97-99D3EDDF8B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7" b="10789"/>
          <a:stretch>
            <a:fillRect/>
          </a:stretch>
        </p:blipFill>
        <p:spPr bwMode="auto">
          <a:xfrm>
            <a:off x="5380208" y="2111341"/>
            <a:ext cx="6808744" cy="474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775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2ADC93-C678-E95D-AA6F-09AE8B8E24B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F478AD5-2955-BDBD-4BA3-655BB3553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A2E239DD-D6C8-307A-6237-327D0545AF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948" y="-12434"/>
            <a:ext cx="3880185" cy="6858001"/>
          </a:xfrm>
        </p:spPr>
      </p:pic>
      <p:sp>
        <p:nvSpPr>
          <p:cNvPr id="2" name="Title 1">
            <a:extLst>
              <a:ext uri="{FF2B5EF4-FFF2-40B4-BE49-F238E27FC236}">
                <a16:creationId xmlns:a16="http://schemas.microsoft.com/office/drawing/2014/main" id="{A2582809-3FB6-C833-4D4C-93852AC586F7}"/>
              </a:ext>
            </a:extLst>
          </p:cNvPr>
          <p:cNvSpPr>
            <a:spLocks noGrp="1"/>
          </p:cNvSpPr>
          <p:nvPr>
            <p:ph type="title"/>
          </p:nvPr>
        </p:nvSpPr>
        <p:spPr>
          <a:xfrm>
            <a:off x="3992366" y="410525"/>
            <a:ext cx="8199634" cy="1368614"/>
          </a:xfrm>
        </p:spPr>
        <p:txBody>
          <a:bodyPr vert="horz" lIns="91440" tIns="45720" rIns="91440" bIns="45720" rtlCol="0" anchor="ctr">
            <a:normAutofit/>
          </a:bodyPr>
          <a:lstStyle/>
          <a:p>
            <a:pPr algn="ctr"/>
            <a:r>
              <a:rPr lang="en-US" sz="6600" dirty="0"/>
              <a:t>Dornier Do-335 (1943) </a:t>
            </a:r>
          </a:p>
        </p:txBody>
      </p:sp>
      <p:sp>
        <p:nvSpPr>
          <p:cNvPr id="19" name="sketch line">
            <a:extLst>
              <a:ext uri="{FF2B5EF4-FFF2-40B4-BE49-F238E27FC236}">
                <a16:creationId xmlns:a16="http://schemas.microsoft.com/office/drawing/2014/main" id="{B61E73EE-FAEE-F39F-9917-878E55BB4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n airplane on the ground&#10;&#10;AI-generated content may be incorrect.">
            <a:extLst>
              <a:ext uri="{FF2B5EF4-FFF2-40B4-BE49-F238E27FC236}">
                <a16:creationId xmlns:a16="http://schemas.microsoft.com/office/drawing/2014/main" id="{948CDFDB-5F54-3B68-D4A5-F12BCC84E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603" y="2012059"/>
            <a:ext cx="7333397" cy="4858375"/>
          </a:xfrm>
          <a:prstGeom prst="rect">
            <a:avLst/>
          </a:prstGeom>
        </p:spPr>
      </p:pic>
    </p:spTree>
    <p:extLst>
      <p:ext uri="{BB962C8B-B14F-4D97-AF65-F5344CB8AC3E}">
        <p14:creationId xmlns:p14="http://schemas.microsoft.com/office/powerpoint/2010/main" val="227298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8815E9-5E7A-6733-D1A3-389A083F397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A7771E3-C114-A07C-E82D-8D4DE87C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93045-6C21-F89D-D596-3FEC86AABE6E}"/>
              </a:ext>
            </a:extLst>
          </p:cNvPr>
          <p:cNvSpPr>
            <a:spLocks noGrp="1"/>
          </p:cNvSpPr>
          <p:nvPr>
            <p:ph type="title"/>
          </p:nvPr>
        </p:nvSpPr>
        <p:spPr>
          <a:xfrm>
            <a:off x="5223991" y="241035"/>
            <a:ext cx="5813448" cy="1368614"/>
          </a:xfrm>
        </p:spPr>
        <p:txBody>
          <a:bodyPr vert="horz" lIns="91440" tIns="45720" rIns="91440" bIns="45720" rtlCol="0" anchor="ctr">
            <a:normAutofit fontScale="90000"/>
          </a:bodyPr>
          <a:lstStyle/>
          <a:p>
            <a:pPr algn="ctr"/>
            <a:r>
              <a:rPr lang="en-US" sz="6600" dirty="0"/>
              <a:t>Vought F7U Cutlass (1948)</a:t>
            </a:r>
          </a:p>
        </p:txBody>
      </p:sp>
      <p:sp>
        <p:nvSpPr>
          <p:cNvPr id="19" name="sketch line">
            <a:extLst>
              <a:ext uri="{FF2B5EF4-FFF2-40B4-BE49-F238E27FC236}">
                <a16:creationId xmlns:a16="http://schemas.microsoft.com/office/drawing/2014/main" id="{DC316301-02C4-0495-D3C6-0B2664620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E17E40A6-44FC-690E-1092-A35142AE5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0"/>
            <a:ext cx="4075526" cy="6858000"/>
          </a:xfrm>
        </p:spPr>
      </p:pic>
      <p:pic>
        <p:nvPicPr>
          <p:cNvPr id="4" name="Picture 3" descr="A jet plane flying over water&#10;&#10;AI-generated content may be incorrect.">
            <a:extLst>
              <a:ext uri="{FF2B5EF4-FFF2-40B4-BE49-F238E27FC236}">
                <a16:creationId xmlns:a16="http://schemas.microsoft.com/office/drawing/2014/main" id="{58D05311-86AF-DE86-5577-19D9F8B2DBEE}"/>
              </a:ext>
            </a:extLst>
          </p:cNvPr>
          <p:cNvPicPr>
            <a:picLocks noChangeAspect="1"/>
          </p:cNvPicPr>
          <p:nvPr/>
        </p:nvPicPr>
        <p:blipFill>
          <a:blip r:embed="rId3">
            <a:extLst>
              <a:ext uri="{28A0092B-C50C-407E-A947-70E740481C1C}">
                <a14:useLocalDpi xmlns:a14="http://schemas.microsoft.com/office/drawing/2010/main" val="0"/>
              </a:ext>
            </a:extLst>
          </a:blip>
          <a:srcRect t="6465" b="8728"/>
          <a:stretch>
            <a:fillRect/>
          </a:stretch>
        </p:blipFill>
        <p:spPr>
          <a:xfrm>
            <a:off x="4072479" y="2110005"/>
            <a:ext cx="8119522" cy="4747996"/>
          </a:xfrm>
          <a:prstGeom prst="rect">
            <a:avLst/>
          </a:prstGeom>
        </p:spPr>
      </p:pic>
    </p:spTree>
    <p:extLst>
      <p:ext uri="{BB962C8B-B14F-4D97-AF65-F5344CB8AC3E}">
        <p14:creationId xmlns:p14="http://schemas.microsoft.com/office/powerpoint/2010/main" val="281679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2C198E-3E05-2BF1-FEDD-F867EDC592A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83F2D67-F6BD-29F8-F70B-2025BC6B7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26AF263E-998E-EA6A-8DF3-FD10521AAC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6" y="238821"/>
            <a:ext cx="4472174" cy="6378144"/>
          </a:xfrm>
        </p:spPr>
      </p:pic>
      <p:sp>
        <p:nvSpPr>
          <p:cNvPr id="2" name="Title 1">
            <a:extLst>
              <a:ext uri="{FF2B5EF4-FFF2-40B4-BE49-F238E27FC236}">
                <a16:creationId xmlns:a16="http://schemas.microsoft.com/office/drawing/2014/main" id="{2E6382A7-FF0A-ED70-9193-2AEC32167952}"/>
              </a:ext>
            </a:extLst>
          </p:cNvPr>
          <p:cNvSpPr>
            <a:spLocks noGrp="1"/>
          </p:cNvSpPr>
          <p:nvPr>
            <p:ph type="title"/>
          </p:nvPr>
        </p:nvSpPr>
        <p:spPr>
          <a:xfrm>
            <a:off x="3795422" y="241035"/>
            <a:ext cx="8396578" cy="1368614"/>
          </a:xfrm>
        </p:spPr>
        <p:txBody>
          <a:bodyPr vert="horz" lIns="91440" tIns="45720" rIns="91440" bIns="45720" rtlCol="0" anchor="ctr">
            <a:normAutofit fontScale="90000"/>
          </a:bodyPr>
          <a:lstStyle/>
          <a:p>
            <a:pPr algn="ctr"/>
            <a:r>
              <a:rPr lang="en-US" sz="6600" dirty="0"/>
              <a:t>Lockheed L-1049A </a:t>
            </a:r>
            <a:br>
              <a:rPr lang="en-US" sz="6600" dirty="0"/>
            </a:br>
            <a:r>
              <a:rPr lang="en-US" sz="6600" dirty="0"/>
              <a:t>Super Constellation (1951)</a:t>
            </a:r>
          </a:p>
        </p:txBody>
      </p:sp>
      <p:sp>
        <p:nvSpPr>
          <p:cNvPr id="19" name="sketch line">
            <a:extLst>
              <a:ext uri="{FF2B5EF4-FFF2-40B4-BE49-F238E27FC236}">
                <a16:creationId xmlns:a16="http://schemas.microsoft.com/office/drawing/2014/main" id="{456A2D3F-8E35-6EC3-8E71-43CC5E243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FC8B13B6-BD67-B880-5AC7-96D4801332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289" b="9992"/>
          <a:stretch>
            <a:fillRect/>
          </a:stretch>
        </p:blipFill>
        <p:spPr bwMode="auto">
          <a:xfrm>
            <a:off x="4475750" y="2012478"/>
            <a:ext cx="7738344" cy="484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216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6393BB-FF4D-DA03-5BBA-0CD292F9C7D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98E652-B0B4-80DA-CF20-C327626F7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FA06E-90CB-01C6-9BC5-A593DA6A1E0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Douglas F4D Skyray (1951)</a:t>
            </a:r>
          </a:p>
        </p:txBody>
      </p:sp>
      <p:sp>
        <p:nvSpPr>
          <p:cNvPr id="19" name="sketch line">
            <a:extLst>
              <a:ext uri="{FF2B5EF4-FFF2-40B4-BE49-F238E27FC236}">
                <a16:creationId xmlns:a16="http://schemas.microsoft.com/office/drawing/2014/main" id="{51525E2D-1691-782F-33F5-FE067E81E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7662714-8463-FAA4-F653-B042FCA2A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1916871"/>
            <a:ext cx="5723660" cy="4941129"/>
          </a:xfrm>
        </p:spPr>
      </p:pic>
      <p:pic>
        <p:nvPicPr>
          <p:cNvPr id="4098" name="Picture 2" descr="undefined">
            <a:extLst>
              <a:ext uri="{FF2B5EF4-FFF2-40B4-BE49-F238E27FC236}">
                <a16:creationId xmlns:a16="http://schemas.microsoft.com/office/drawing/2014/main" id="{6DE5EBF1-4D8F-6DA1-BCE3-A5128E8ED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60" y="2002531"/>
            <a:ext cx="6465292" cy="485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37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EF674-8267-7A20-AC1E-BEFD4D9C8F4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Avro Vulcan (1952)</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523D74E3-2F55-005F-F025-635A4696CB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05"/>
          <a:stretch>
            <a:fillRect/>
          </a:stretch>
        </p:blipFill>
        <p:spPr>
          <a:xfrm>
            <a:off x="85184" y="2000385"/>
            <a:ext cx="4597186" cy="4745394"/>
          </a:xfrm>
          <a:prstGeom prst="rect">
            <a:avLst/>
          </a:prstGeom>
        </p:spPr>
      </p:pic>
      <p:pic>
        <p:nvPicPr>
          <p:cNvPr id="8" name="Picture 7" descr="A military jet flying in the sky&#10;&#10;AI-generated content may be incorrect.">
            <a:extLst>
              <a:ext uri="{FF2B5EF4-FFF2-40B4-BE49-F238E27FC236}">
                <a16:creationId xmlns:a16="http://schemas.microsoft.com/office/drawing/2014/main" id="{D6ACD42C-46EA-A074-4830-4F4BCCF01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418" y="2035022"/>
            <a:ext cx="7506582" cy="4822978"/>
          </a:xfrm>
          <a:prstGeom prst="rect">
            <a:avLst/>
          </a:prstGeom>
        </p:spPr>
      </p:pic>
    </p:spTree>
    <p:extLst>
      <p:ext uri="{BB962C8B-B14F-4D97-AF65-F5344CB8AC3E}">
        <p14:creationId xmlns:p14="http://schemas.microsoft.com/office/powerpoint/2010/main" val="2023329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317</TotalTime>
  <Words>405</Words>
  <Application>Microsoft Office PowerPoint</Application>
  <PresentationFormat>Widescreen</PresentationFormat>
  <Paragraphs>65</Paragraphs>
  <Slides>36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vt:lpstr>
      <vt:lpstr>Aptos Display</vt:lpstr>
      <vt:lpstr>Arial</vt:lpstr>
      <vt:lpstr>Office Theme</vt:lpstr>
      <vt:lpstr>My Favorite Aircraft</vt:lpstr>
      <vt:lpstr>Macchi MC-72 (1931)</vt:lpstr>
      <vt:lpstr>Hughes H-1(1935)</vt:lpstr>
      <vt:lpstr>Waterman Arrowbile (1937)</vt:lpstr>
      <vt:lpstr>Dornier Do-335 (1943) </vt:lpstr>
      <vt:lpstr>Vought F7U Cutlass (1948)</vt:lpstr>
      <vt:lpstr>Lockheed L-1049A  Super Constellation (1951)</vt:lpstr>
      <vt:lpstr>Douglas F4D Skyray (1951)</vt:lpstr>
      <vt:lpstr>Avro Vulcan (1952)</vt:lpstr>
      <vt:lpstr>Martin P6M Seamaster (1955)</vt:lpstr>
      <vt:lpstr>SAAB J35 Draken (1955)</vt:lpstr>
      <vt:lpstr>Lockheed U-2 (1955)</vt:lpstr>
      <vt:lpstr>North American   X-15 (1959)</vt:lpstr>
      <vt:lpstr>Lockheed SR-71(1964)</vt:lpstr>
      <vt:lpstr>Payen Pa.61 Arbalète (1965)</vt:lpstr>
      <vt:lpstr>Bell X-22 (1966)</vt:lpstr>
      <vt:lpstr>Dyke JD-2 Delta (1966)</vt:lpstr>
      <vt:lpstr>Mil Mi-12 (1968)</vt:lpstr>
      <vt:lpstr>MiG-21I Analog (1968)</vt:lpstr>
      <vt:lpstr>BAC-Sud Concorde (1969)</vt:lpstr>
      <vt:lpstr>A-90 Orlynok (1972)</vt:lpstr>
      <vt:lpstr>Colomban Cri-Cri (1973)</vt:lpstr>
      <vt:lpstr>Bede BD-5J (1973)</vt:lpstr>
      <vt:lpstr>Rutan VariEze (1974)</vt:lpstr>
      <vt:lpstr>Rockwell HiMAT RRPV (1979)</vt:lpstr>
      <vt:lpstr>General Dynamics F-16XL (1982)</vt:lpstr>
      <vt:lpstr>Grumman X-29 (1984)</vt:lpstr>
      <vt:lpstr>Ligeti Stratos (1985)</vt:lpstr>
      <vt:lpstr>Beech 2000 Starship (1986)</vt:lpstr>
      <vt:lpstr>McDonnell Douglas/NASA  F-18 HARV (1987)</vt:lpstr>
      <vt:lpstr>Northrop B-2 Spirit (1989)</vt:lpstr>
      <vt:lpstr>McDonnell Douglas X-36 (1996)</vt:lpstr>
      <vt:lpstr>Boeing X-32 (2000)</vt:lpstr>
      <vt:lpstr>PowerPoint Presentation</vt:lpstr>
      <vt:lpstr>PowerPoint Presentation</vt:lpstr>
      <vt:lpstr>AIRCRAFT TO ADD: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Nassau, Samuel</dc:creator>
  <cp:lastModifiedBy>Nassau, Samuel</cp:lastModifiedBy>
  <cp:revision>11</cp:revision>
  <dcterms:created xsi:type="dcterms:W3CDTF">2025-09-06T17:41:06Z</dcterms:created>
  <dcterms:modified xsi:type="dcterms:W3CDTF">2025-09-06T23:32:19Z</dcterms:modified>
</cp:coreProperties>
</file>